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57" r:id="rId3"/>
    <p:sldId id="276" r:id="rId4"/>
    <p:sldId id="278" r:id="rId5"/>
    <p:sldId id="293" r:id="rId6"/>
    <p:sldId id="280" r:id="rId7"/>
    <p:sldId id="295" r:id="rId8"/>
    <p:sldId id="296" r:id="rId9"/>
    <p:sldId id="292" r:id="rId10"/>
    <p:sldId id="267" r:id="rId11"/>
    <p:sldId id="337" r:id="rId12"/>
    <p:sldId id="340" r:id="rId13"/>
    <p:sldId id="265" r:id="rId14"/>
    <p:sldId id="349" r:id="rId15"/>
    <p:sldId id="324" r:id="rId16"/>
    <p:sldId id="325" r:id="rId17"/>
    <p:sldId id="326" r:id="rId18"/>
    <p:sldId id="327" r:id="rId19"/>
    <p:sldId id="328" r:id="rId20"/>
    <p:sldId id="329" r:id="rId21"/>
    <p:sldId id="331" r:id="rId22"/>
    <p:sldId id="336" r:id="rId23"/>
    <p:sldId id="338" r:id="rId24"/>
    <p:sldId id="346" r:id="rId25"/>
    <p:sldId id="347" r:id="rId26"/>
    <p:sldId id="341" r:id="rId27"/>
    <p:sldId id="303" r:id="rId28"/>
    <p:sldId id="310" r:id="rId29"/>
    <p:sldId id="323" r:id="rId30"/>
    <p:sldId id="333" r:id="rId31"/>
    <p:sldId id="334" r:id="rId32"/>
    <p:sldId id="339" r:id="rId33"/>
    <p:sldId id="343" r:id="rId34"/>
    <p:sldId id="344" r:id="rId35"/>
    <p:sldId id="342" r:id="rId36"/>
    <p:sldId id="345" r:id="rId37"/>
    <p:sldId id="306" r:id="rId38"/>
    <p:sldId id="308" r:id="rId39"/>
    <p:sldId id="348" r:id="rId40"/>
    <p:sldId id="297" r:id="rId41"/>
    <p:sldId id="283" r:id="rId42"/>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50037"/>
    <a:srgbClr val="21FFFF"/>
    <a:srgbClr val="B83A16"/>
    <a:srgbClr val="422C16"/>
    <a:srgbClr val="0C788E"/>
    <a:srgbClr val="006666"/>
    <a:srgbClr val="0099CC"/>
    <a:srgbClr val="66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テーマ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テーマ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テーマ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23" autoAdjust="0"/>
    <p:restoredTop sz="97003" autoAdjust="0"/>
  </p:normalViewPr>
  <p:slideViewPr>
    <p:cSldViewPr showGuides="1">
      <p:cViewPr>
        <p:scale>
          <a:sx n="125" d="100"/>
          <a:sy n="125" d="100"/>
        </p:scale>
        <p:origin x="-864" y="-8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B6876-3D61-5C49-B1D1-3B3DFDC00FD1}" type="datetimeFigureOut">
              <a:rPr kumimoji="1" lang="ja-JP" altLang="en-US" smtClean="0"/>
              <a:t>20/03/01</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40FCA7-71CD-B640-9B91-78080FD0BB8D}" type="slidenum">
              <a:rPr kumimoji="1" lang="ja-JP" altLang="en-US" smtClean="0"/>
              <a:t>‹#›</a:t>
            </a:fld>
            <a:endParaRPr kumimoji="1" lang="ja-JP" altLang="en-US"/>
          </a:p>
        </p:txBody>
      </p:sp>
    </p:spTree>
    <p:extLst>
      <p:ext uri="{BB962C8B-B14F-4D97-AF65-F5344CB8AC3E}">
        <p14:creationId xmlns:p14="http://schemas.microsoft.com/office/powerpoint/2010/main" val="2837208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144BE-3E7A-594A-B045-89CCC603E806}" type="datetimeFigureOut">
              <a:rPr kumimoji="1" lang="ja-JP" altLang="en-US" smtClean="0"/>
              <a:t>20/03/01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FFE74-64AB-C448-9384-C7C7B9D3F924}" type="slidenum">
              <a:rPr kumimoji="1" lang="ja-JP" altLang="en-US" smtClean="0"/>
              <a:t>‹#›</a:t>
            </a:fld>
            <a:endParaRPr kumimoji="1" lang="ja-JP" altLang="en-US"/>
          </a:p>
        </p:txBody>
      </p:sp>
    </p:spTree>
    <p:extLst>
      <p:ext uri="{BB962C8B-B14F-4D97-AF65-F5344CB8AC3E}">
        <p14:creationId xmlns:p14="http://schemas.microsoft.com/office/powerpoint/2010/main" val="2564249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2F18AC2-CA3A-7245-81CE-26C33C32476A}" type="slidenum">
              <a:rPr lang="es-ES" altLang="ja-JP"/>
              <a:pPr/>
              <a:t>‹#›</a:t>
            </a:fld>
            <a:endParaRPr lang="es-ES" altLang="ja-JP"/>
          </a:p>
        </p:txBody>
      </p:sp>
    </p:spTree>
    <p:extLst>
      <p:ext uri="{BB962C8B-B14F-4D97-AF65-F5344CB8AC3E}">
        <p14:creationId xmlns:p14="http://schemas.microsoft.com/office/powerpoint/2010/main" val="7074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554DEE5-998B-CB4D-9AE7-95BAB88F5F1A}" type="slidenum">
              <a:rPr lang="es-ES" altLang="ja-JP"/>
              <a:pPr/>
              <a:t>‹#›</a:t>
            </a:fld>
            <a:endParaRPr lang="es-ES" altLang="ja-JP"/>
          </a:p>
        </p:txBody>
      </p:sp>
    </p:spTree>
    <p:extLst>
      <p:ext uri="{BB962C8B-B14F-4D97-AF65-F5344CB8AC3E}">
        <p14:creationId xmlns:p14="http://schemas.microsoft.com/office/powerpoint/2010/main" val="312147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3E69BD60-F16A-D54B-B8CB-BC6CCA2136AA}" type="slidenum">
              <a:rPr lang="es-ES" altLang="ja-JP"/>
              <a:pPr/>
              <a:t>‹#›</a:t>
            </a:fld>
            <a:endParaRPr lang="es-ES" altLang="ja-JP"/>
          </a:p>
        </p:txBody>
      </p:sp>
    </p:spTree>
    <p:extLst>
      <p:ext uri="{BB962C8B-B14F-4D97-AF65-F5344CB8AC3E}">
        <p14:creationId xmlns:p14="http://schemas.microsoft.com/office/powerpoint/2010/main" val="29377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C68BA38C-F6F2-DE4B-BB36-4202AA432CFB}" type="slidenum">
              <a:rPr lang="es-ES" altLang="ja-JP"/>
              <a:pPr/>
              <a:t>‹#›</a:t>
            </a:fld>
            <a:endParaRPr lang="es-ES" altLang="ja-JP"/>
          </a:p>
        </p:txBody>
      </p:sp>
      <p:sp>
        <p:nvSpPr>
          <p:cNvPr id="7" name="正方形/長方形 6"/>
          <p:cNvSpPr/>
          <p:nvPr userDrawn="1"/>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55290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763F502A-E0A7-2348-AF29-1CE06A08A2C6}" type="slidenum">
              <a:rPr lang="es-ES" altLang="ja-JP"/>
              <a:pPr/>
              <a:t>‹#›</a:t>
            </a:fld>
            <a:endParaRPr lang="es-ES" altLang="ja-JP"/>
          </a:p>
        </p:txBody>
      </p:sp>
    </p:spTree>
    <p:extLst>
      <p:ext uri="{BB962C8B-B14F-4D97-AF65-F5344CB8AC3E}">
        <p14:creationId xmlns:p14="http://schemas.microsoft.com/office/powerpoint/2010/main" val="43129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B5DA9848-80DC-144C-B366-787B489F2B12}" type="slidenum">
              <a:rPr lang="es-ES" altLang="ja-JP"/>
              <a:pPr/>
              <a:t>‹#›</a:t>
            </a:fld>
            <a:endParaRPr lang="es-ES" altLang="ja-JP"/>
          </a:p>
        </p:txBody>
      </p:sp>
    </p:spTree>
    <p:extLst>
      <p:ext uri="{BB962C8B-B14F-4D97-AF65-F5344CB8AC3E}">
        <p14:creationId xmlns:p14="http://schemas.microsoft.com/office/powerpoint/2010/main" val="108079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s-ES" altLang="ja-JP"/>
          </a:p>
        </p:txBody>
      </p:sp>
      <p:sp>
        <p:nvSpPr>
          <p:cNvPr id="8" name="フッター プレースホルダー 7"/>
          <p:cNvSpPr>
            <a:spLocks noGrp="1"/>
          </p:cNvSpPr>
          <p:nvPr>
            <p:ph type="ftr" sz="quarter" idx="11"/>
          </p:nvPr>
        </p:nvSpPr>
        <p:spPr/>
        <p:txBody>
          <a:bodyPr/>
          <a:lstStyle>
            <a:lvl1pPr>
              <a:defRPr/>
            </a:lvl1pPr>
          </a:lstStyle>
          <a:p>
            <a:endParaRPr lang="es-ES" altLang="ja-JP"/>
          </a:p>
        </p:txBody>
      </p:sp>
      <p:sp>
        <p:nvSpPr>
          <p:cNvPr id="9" name="スライド番号プレースホルダー 8"/>
          <p:cNvSpPr>
            <a:spLocks noGrp="1"/>
          </p:cNvSpPr>
          <p:nvPr>
            <p:ph type="sldNum" sz="quarter" idx="12"/>
          </p:nvPr>
        </p:nvSpPr>
        <p:spPr/>
        <p:txBody>
          <a:bodyPr/>
          <a:lstStyle>
            <a:lvl1pPr>
              <a:defRPr/>
            </a:lvl1pPr>
          </a:lstStyle>
          <a:p>
            <a:fld id="{908CD9BC-5A32-DE4E-A165-8D9DE9F69C26}" type="slidenum">
              <a:rPr lang="es-ES" altLang="ja-JP"/>
              <a:pPr/>
              <a:t>‹#›</a:t>
            </a:fld>
            <a:endParaRPr lang="es-ES" altLang="ja-JP"/>
          </a:p>
        </p:txBody>
      </p:sp>
    </p:spTree>
    <p:extLst>
      <p:ext uri="{BB962C8B-B14F-4D97-AF65-F5344CB8AC3E}">
        <p14:creationId xmlns:p14="http://schemas.microsoft.com/office/powerpoint/2010/main" val="354291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s-ES" altLang="ja-JP"/>
          </a:p>
        </p:txBody>
      </p:sp>
      <p:sp>
        <p:nvSpPr>
          <p:cNvPr id="4" name="フッター プレースホルダー 3"/>
          <p:cNvSpPr>
            <a:spLocks noGrp="1"/>
          </p:cNvSpPr>
          <p:nvPr>
            <p:ph type="ftr" sz="quarter" idx="11"/>
          </p:nvPr>
        </p:nvSpPr>
        <p:spPr/>
        <p:txBody>
          <a:bodyPr/>
          <a:lstStyle>
            <a:lvl1pPr>
              <a:defRPr/>
            </a:lvl1pPr>
          </a:lstStyle>
          <a:p>
            <a:endParaRPr lang="es-ES" altLang="ja-JP"/>
          </a:p>
        </p:txBody>
      </p:sp>
      <p:sp>
        <p:nvSpPr>
          <p:cNvPr id="5" name="スライド番号プレースホルダー 4"/>
          <p:cNvSpPr>
            <a:spLocks noGrp="1"/>
          </p:cNvSpPr>
          <p:nvPr>
            <p:ph type="sldNum" sz="quarter" idx="12"/>
          </p:nvPr>
        </p:nvSpPr>
        <p:spPr/>
        <p:txBody>
          <a:bodyPr/>
          <a:lstStyle>
            <a:lvl1pPr>
              <a:defRPr/>
            </a:lvl1pPr>
          </a:lstStyle>
          <a:p>
            <a:fld id="{EA9FB737-E4E1-0A4F-99F1-F26852B0AA82}" type="slidenum">
              <a:rPr lang="es-ES" altLang="ja-JP"/>
              <a:pPr/>
              <a:t>‹#›</a:t>
            </a:fld>
            <a:endParaRPr lang="es-ES" altLang="ja-JP"/>
          </a:p>
        </p:txBody>
      </p:sp>
    </p:spTree>
    <p:extLst>
      <p:ext uri="{BB962C8B-B14F-4D97-AF65-F5344CB8AC3E}">
        <p14:creationId xmlns:p14="http://schemas.microsoft.com/office/powerpoint/2010/main" val="311060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s-ES" altLang="ja-JP"/>
          </a:p>
        </p:txBody>
      </p:sp>
      <p:sp>
        <p:nvSpPr>
          <p:cNvPr id="3" name="フッター プレースホルダー 2"/>
          <p:cNvSpPr>
            <a:spLocks noGrp="1"/>
          </p:cNvSpPr>
          <p:nvPr>
            <p:ph type="ftr" sz="quarter" idx="11"/>
          </p:nvPr>
        </p:nvSpPr>
        <p:spPr/>
        <p:txBody>
          <a:bodyPr/>
          <a:lstStyle>
            <a:lvl1pPr>
              <a:defRPr/>
            </a:lvl1pPr>
          </a:lstStyle>
          <a:p>
            <a:endParaRPr lang="es-ES" altLang="ja-JP"/>
          </a:p>
        </p:txBody>
      </p:sp>
      <p:sp>
        <p:nvSpPr>
          <p:cNvPr id="4" name="スライド番号プレースホルダー 3"/>
          <p:cNvSpPr>
            <a:spLocks noGrp="1"/>
          </p:cNvSpPr>
          <p:nvPr>
            <p:ph type="sldNum" sz="quarter" idx="12"/>
          </p:nvPr>
        </p:nvSpPr>
        <p:spPr/>
        <p:txBody>
          <a:bodyPr/>
          <a:lstStyle>
            <a:lvl1pPr>
              <a:defRPr/>
            </a:lvl1pPr>
          </a:lstStyle>
          <a:p>
            <a:fld id="{A0B21772-ABF4-B14D-B147-F525E4172070}" type="slidenum">
              <a:rPr lang="es-ES" altLang="ja-JP"/>
              <a:pPr/>
              <a:t>‹#›</a:t>
            </a:fld>
            <a:endParaRPr lang="es-ES" altLang="ja-JP"/>
          </a:p>
        </p:txBody>
      </p:sp>
    </p:spTree>
    <p:extLst>
      <p:ext uri="{BB962C8B-B14F-4D97-AF65-F5344CB8AC3E}">
        <p14:creationId xmlns:p14="http://schemas.microsoft.com/office/powerpoint/2010/main" val="46436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2299C530-11A9-B447-BB8D-83C6CC2017B6}" type="slidenum">
              <a:rPr lang="es-ES" altLang="ja-JP"/>
              <a:pPr/>
              <a:t>‹#›</a:t>
            </a:fld>
            <a:endParaRPr lang="es-ES" altLang="ja-JP"/>
          </a:p>
        </p:txBody>
      </p:sp>
    </p:spTree>
    <p:extLst>
      <p:ext uri="{BB962C8B-B14F-4D97-AF65-F5344CB8AC3E}">
        <p14:creationId xmlns:p14="http://schemas.microsoft.com/office/powerpoint/2010/main" val="70135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C8B10B60-1542-2C4B-8CDA-A4EA10DB1EA4}" type="slidenum">
              <a:rPr lang="es-ES" altLang="ja-JP"/>
              <a:pPr/>
              <a:t>‹#›</a:t>
            </a:fld>
            <a:endParaRPr lang="es-ES" altLang="ja-JP"/>
          </a:p>
        </p:txBody>
      </p:sp>
    </p:spTree>
    <p:extLst>
      <p:ext uri="{BB962C8B-B14F-4D97-AF65-F5344CB8AC3E}">
        <p14:creationId xmlns:p14="http://schemas.microsoft.com/office/powerpoint/2010/main" val="1544036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ltLang="ja-JP"/>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ltLang="ja-JP" dirty="0"/>
              <a:t>Haga clic para modificar el estilo de texto del patrón</a:t>
            </a:r>
          </a:p>
          <a:p>
            <a:pPr lvl="1"/>
            <a:r>
              <a:rPr lang="es-ES" altLang="ja-JP" dirty="0"/>
              <a:t>Segundo nivel</a:t>
            </a:r>
          </a:p>
          <a:p>
            <a:pPr lvl="2"/>
            <a:r>
              <a:rPr lang="es-ES" altLang="ja-JP" dirty="0"/>
              <a:t>Tercer nivel</a:t>
            </a:r>
          </a:p>
          <a:p>
            <a:pPr lvl="3"/>
            <a:r>
              <a:rPr lang="es-ES" altLang="ja-JP" dirty="0"/>
              <a:t>Cuarto nivel</a:t>
            </a:r>
          </a:p>
          <a:p>
            <a:pPr lvl="4"/>
            <a:r>
              <a:rPr lang="es-ES" altLang="ja-JP" dirty="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s-E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3580231B-A149-E145-A059-9F4405F2C9C3}" type="slidenum">
              <a:rPr lang="es-ES" altLang="ja-JP"/>
              <a:pPr/>
              <a:t>‹#›</a:t>
            </a:fld>
            <a:endParaRPr lang="es-E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3309251"/>
            <a:ext cx="9144000" cy="442734"/>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4349341"/>
            <a:ext cx="4932041" cy="2508660"/>
          </a:xfrm>
          <a:prstGeom prst="rect">
            <a:avLst/>
          </a:prstGeom>
        </p:spPr>
      </p:pic>
      <p:sp>
        <p:nvSpPr>
          <p:cNvPr id="2198" name="Rectangle 150"/>
          <p:cNvSpPr>
            <a:spLocks noGrp="1" noChangeArrowheads="1"/>
          </p:cNvSpPr>
          <p:nvPr>
            <p:ph type="ctrTitle"/>
          </p:nvPr>
        </p:nvSpPr>
        <p:spPr>
          <a:xfrm>
            <a:off x="2411760" y="3717032"/>
            <a:ext cx="6660232" cy="1151756"/>
          </a:xfrm>
        </p:spPr>
        <p:txBody>
          <a:bodyPr/>
          <a:lstStyle/>
          <a:p>
            <a:pPr algn="l"/>
            <a:r>
              <a:rPr lang="ja-JP" altLang="en-US" sz="3600" dirty="0" smtClean="0">
                <a:solidFill>
                  <a:srgbClr val="FFFFFF"/>
                </a:solidFill>
                <a:latin typeface="A-OTF 新ゴ Pr6N R"/>
                <a:ea typeface="A-OTF 新ゴ Pr6N R"/>
                <a:cs typeface="A-OTF 新ゴ Pr6N R"/>
              </a:rPr>
              <a:t>データによる</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3600" dirty="0" smtClean="0">
                <a:solidFill>
                  <a:srgbClr val="FFFFFF"/>
                </a:solidFill>
                <a:latin typeface="A-OTF 新ゴ Pr6N R"/>
                <a:ea typeface="A-OTF 新ゴ Pr6N R"/>
                <a:cs typeface="A-OTF 新ゴ Pr6N R"/>
              </a:rPr>
              <a:t>テレビドラマ</a:t>
            </a:r>
            <a:r>
              <a:rPr lang="ja-JP" altLang="en-US" sz="3200" dirty="0" smtClean="0">
                <a:solidFill>
                  <a:srgbClr val="FFFFFF"/>
                </a:solidFill>
                <a:latin typeface="A-OTF 新ゴ Pr6N R"/>
                <a:ea typeface="A-OTF 新ゴ Pr6N R"/>
                <a:cs typeface="A-OTF 新ゴ Pr6N R"/>
              </a:rPr>
              <a:t>の</a:t>
            </a:r>
            <a:r>
              <a:rPr lang="ja-JP" altLang="en-US" sz="3600" dirty="0" smtClean="0">
                <a:solidFill>
                  <a:srgbClr val="FFFFFF"/>
                </a:solidFill>
                <a:latin typeface="A-OTF 新ゴ Pr6N R"/>
                <a:ea typeface="A-OTF 新ゴ Pr6N R"/>
                <a:cs typeface="A-OTF 新ゴ Pr6N R"/>
              </a:rPr>
              <a:t>クオリティ向上</a:t>
            </a:r>
            <a:endParaRPr lang="es-ES" altLang="ja-JP" sz="3600" dirty="0">
              <a:solidFill>
                <a:srgbClr val="FFFFFF"/>
              </a:solidFill>
              <a:latin typeface="A-OTF 新ゴ Pr6N R"/>
              <a:ea typeface="A-OTF 新ゴ Pr6N R"/>
              <a:cs typeface="A-OTF 新ゴ Pr6N R"/>
            </a:endParaRPr>
          </a:p>
        </p:txBody>
      </p:sp>
      <p:sp>
        <p:nvSpPr>
          <p:cNvPr id="9" name="Rectangle 150"/>
          <p:cNvSpPr txBox="1">
            <a:spLocks noChangeArrowheads="1"/>
          </p:cNvSpPr>
          <p:nvPr/>
        </p:nvSpPr>
        <p:spPr bwMode="auto">
          <a:xfrm>
            <a:off x="2987824" y="5157192"/>
            <a:ext cx="5760641"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r"/>
            <a:r>
              <a:rPr lang="ja-JP" altLang="en-US" sz="3600" dirty="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吉村</a:t>
            </a:r>
            <a:r>
              <a:rPr lang="en-US" altLang="ja-JP" sz="4800" dirty="0" smtClean="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博</a:t>
            </a:r>
            <a:r>
              <a:rPr lang="ja-JP" altLang="en-US" sz="4800" dirty="0">
                <a:solidFill>
                  <a:srgbClr val="FFFFFF"/>
                </a:solidFill>
                <a:latin typeface="A-OTF 新ゴ Pr6N R"/>
                <a:ea typeface="A-OTF 新ゴ Pr6N R"/>
                <a:cs typeface="A-OTF 新ゴ Pr6N R"/>
              </a:rPr>
              <a:t>行</a:t>
            </a:r>
            <a:endParaRPr lang="es-ES" altLang="ja-JP" sz="48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378458" y="6188365"/>
            <a:ext cx="5802054" cy="665056"/>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611560" y="2997324"/>
            <a:ext cx="8064896" cy="647700"/>
          </a:xfrm>
        </p:spPr>
        <p:txBody>
          <a:bodyPr/>
          <a:lstStyle/>
          <a:p>
            <a:r>
              <a:rPr lang="ja-JP" altLang="en-US" kern="1200" dirty="0">
                <a:solidFill>
                  <a:srgbClr val="FFFFFF"/>
                </a:solidFill>
                <a:latin typeface="A-OTF 新ゴ Pr6N R"/>
                <a:ea typeface="A-OTF 新ゴ Pr6N R"/>
                <a:cs typeface="A-OTF 新ゴ Pr6N R"/>
              </a:rPr>
              <a:t>ビジネス課題</a:t>
            </a:r>
            <a:r>
              <a:rPr lang="ja-JP" altLang="en-US" kern="1200" dirty="0" smtClean="0">
                <a:solidFill>
                  <a:srgbClr val="FFFFFF"/>
                </a:solidFill>
                <a:latin typeface="A-OTF 新ゴ Pr6N R"/>
                <a:ea typeface="A-OTF 新ゴ Pr6N R"/>
                <a:cs typeface="A-OTF 新ゴ Pr6N R"/>
              </a:rPr>
              <a:t>と２つの</a:t>
            </a:r>
            <a:r>
              <a:rPr lang="ja-JP" altLang="en-US" kern="1200" dirty="0">
                <a:solidFill>
                  <a:srgbClr val="FFFFFF"/>
                </a:solidFill>
                <a:latin typeface="A-OTF 新ゴ Pr6N R"/>
                <a:ea typeface="A-OTF 新ゴ Pr6N R"/>
                <a:cs typeface="A-OTF 新ゴ Pr6N R"/>
              </a:rPr>
              <a:t>分析概要</a:t>
            </a:r>
            <a:endParaRPr lang="es-ES" altLang="ja-JP" kern="12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5" name="スライド番号プレースホルダー 4"/>
          <p:cNvSpPr>
            <a:spLocks noGrp="1"/>
          </p:cNvSpPr>
          <p:nvPr>
            <p:ph type="sldNum" sz="quarter" idx="12"/>
          </p:nvPr>
        </p:nvSpPr>
        <p:spPr/>
        <p:txBody>
          <a:bodyPr/>
          <a:lstStyle/>
          <a:p>
            <a:fld id="{42F18AC2-CA3A-7245-81CE-26C33C32476A}" type="slidenum">
              <a:rPr lang="es-ES" altLang="ja-JP" smtClean="0"/>
              <a:pPr/>
              <a:t>10</a:t>
            </a:fld>
            <a:endParaRPr lang="es-ES" altLang="ja-JP"/>
          </a:p>
        </p:txBody>
      </p:sp>
    </p:spTree>
    <p:extLst>
      <p:ext uri="{BB962C8B-B14F-4D97-AF65-F5344CB8AC3E}">
        <p14:creationId xmlns:p14="http://schemas.microsoft.com/office/powerpoint/2010/main" val="14891259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11</a:t>
            </a:fld>
            <a:endParaRPr>
              <a:uFillTx/>
            </a:endParaRPr>
          </a:p>
        </p:txBody>
      </p:sp>
      <p:sp>
        <p:nvSpPr>
          <p:cNvPr id="266" name="Google Shape;266;p29"/>
          <p:cNvSpPr>
            <a:spLocks/>
          </p:cNvSpPr>
          <p:nvPr/>
        </p:nvSpPr>
        <p:spPr>
          <a:xfrm>
            <a:off x="427037" y="1535268"/>
            <a:ext cx="1753500" cy="108012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600" b="1" dirty="0">
                <a:solidFill>
                  <a:srgbClr val="FFFFFF"/>
                </a:solidFill>
                <a:sym typeface="Arial"/>
              </a:rPr>
              <a:t>分析ゴール</a:t>
            </a:r>
            <a:endParaRPr lang="en-US" altLang="ja" sz="1600" b="1" dirty="0">
              <a:solidFill>
                <a:srgbClr val="FFFFFF"/>
              </a:solidFil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定性的目標</a:t>
            </a:r>
            <a:r>
              <a:rPr lang="ja" altLang="en-US" b="1" dirty="0">
                <a:solidFill>
                  <a:srgbClr val="FFFFFF"/>
                </a:solidFill>
                <a:uFillTx/>
              </a:rPr>
              <a:t>）</a:t>
            </a:r>
            <a:endParaRPr dirty="0">
              <a:uFillTx/>
            </a:endParaRPr>
          </a:p>
        </p:txBody>
      </p:sp>
      <p:sp>
        <p:nvSpPr>
          <p:cNvPr id="267" name="Google Shape;267;p29"/>
          <p:cNvSpPr txBox="1">
            <a:spLocks/>
          </p:cNvSpPr>
          <p:nvPr/>
        </p:nvSpPr>
        <p:spPr>
          <a:xfrm>
            <a:off x="2180419" y="1535268"/>
            <a:ext cx="6333300" cy="108012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a:buSzPts val="1400"/>
            </a:pPr>
            <a:r>
              <a:rPr lang="ja-JP" altLang="en-US" sz="1400" dirty="0" smtClean="0">
                <a:solidFill>
                  <a:srgbClr val="000000"/>
                </a:solidFill>
                <a:latin typeface="A-OTF 新ゴ Pr6N R"/>
                <a:ea typeface="A-OTF 新ゴ Pr6N R"/>
                <a:cs typeface="A-OTF 新ゴ Pr6N R"/>
              </a:rPr>
              <a:t>番組制作のクリエイティブ要素、編成の暗黙知要素である以下の定量化</a:t>
            </a:r>
            <a:r>
              <a:rPr lang="en-US" altLang="ja-JP" sz="1400" dirty="0" smtClean="0">
                <a:solidFill>
                  <a:srgbClr val="000000"/>
                </a:solidFill>
                <a:latin typeface="A-OTF 新ゴ Pr6N R"/>
                <a:ea typeface="A-OTF 新ゴ Pr6N R"/>
                <a:cs typeface="A-OTF 新ゴ Pr6N R"/>
              </a:rPr>
              <a:t/>
            </a:r>
            <a:br>
              <a:rPr lang="en-US" altLang="ja-JP" sz="1400" dirty="0" smtClean="0">
                <a:solidFill>
                  <a:srgbClr val="000000"/>
                </a:solidFill>
                <a:latin typeface="A-OTF 新ゴ Pr6N R"/>
                <a:ea typeface="A-OTF 新ゴ Pr6N R"/>
                <a:cs typeface="A-OTF 新ゴ Pr6N R"/>
              </a:rPr>
            </a:br>
            <a:endParaRPr lang="en-US" altLang="ja-JP" sz="1000" dirty="0" smtClean="0">
              <a:solidFill>
                <a:srgbClr val="000000"/>
              </a:solidFill>
              <a:latin typeface="A-OTF 新ゴ Pr6N R"/>
              <a:ea typeface="A-OTF 新ゴ Pr6N R"/>
              <a:cs typeface="A-OTF 新ゴ Pr6N R"/>
            </a:endParaRPr>
          </a:p>
          <a:p>
            <a:pPr marL="228600">
              <a:buSzPts val="1400"/>
            </a:pPr>
            <a:r>
              <a:rPr lang="ja-JP" altLang="en-US" sz="1400" dirty="0" smtClean="0">
                <a:solidFill>
                  <a:srgbClr val="000000"/>
                </a:solidFill>
                <a:latin typeface="A-OTF 新ゴ Pr6N R"/>
                <a:ea typeface="A-OTF 新ゴ Pr6N R"/>
                <a:cs typeface="A-OTF 新ゴ Pr6N R"/>
              </a:rPr>
              <a:t>・</a:t>
            </a:r>
            <a:r>
              <a:rPr lang="en-US" altLang="en-US" sz="1400" dirty="0" smtClean="0">
                <a:solidFill>
                  <a:srgbClr val="000000"/>
                </a:solidFill>
                <a:latin typeface="A-OTF 新ゴ Pr6N R"/>
                <a:ea typeface="A-OTF 新ゴ Pr6N R"/>
                <a:cs typeface="A-OTF 新ゴ Pr6N R"/>
              </a:rPr>
              <a:t>ドラマの脚本内容</a:t>
            </a:r>
            <a:r>
              <a:rPr lang="ja-JP" altLang="en-US" sz="1400" dirty="0" smtClean="0">
                <a:solidFill>
                  <a:srgbClr val="000000"/>
                </a:solidFill>
                <a:latin typeface="A-OTF 新ゴ Pr6N R"/>
                <a:ea typeface="A-OTF 新ゴ Pr6N R"/>
                <a:cs typeface="A-OTF 新ゴ Pr6N R"/>
              </a:rPr>
              <a:t>を示唆するキーワード</a:t>
            </a:r>
            <a:endParaRPr lang="en-US" altLang="ja-JP" sz="1400" dirty="0" smtClean="0">
              <a:solidFill>
                <a:srgbClr val="000000"/>
              </a:solidFill>
              <a:latin typeface="A-OTF 新ゴ Pr6N R"/>
              <a:ea typeface="A-OTF 新ゴ Pr6N R"/>
              <a:cs typeface="A-OTF 新ゴ Pr6N R"/>
            </a:endParaRPr>
          </a:p>
          <a:p>
            <a:pPr marL="228600">
              <a:buSzPts val="1400"/>
            </a:pPr>
            <a:r>
              <a:rPr lang="ja-JP" altLang="en-US" sz="1400" dirty="0" smtClean="0">
                <a:solidFill>
                  <a:srgbClr val="000000"/>
                </a:solidFill>
                <a:latin typeface="A-OTF 新ゴ Pr6N R"/>
                <a:ea typeface="A-OTF 新ゴ Pr6N R"/>
                <a:cs typeface="A-OTF 新ゴ Pr6N R"/>
              </a:rPr>
              <a:t>・脚本内容以外のドラマの大枠、出演者、原作の有無、続編</a:t>
            </a:r>
            <a:r>
              <a:rPr lang="en-US" altLang="ja-JP" sz="1400" dirty="0" err="1" smtClean="0">
                <a:solidFill>
                  <a:srgbClr val="000000"/>
                </a:solidFill>
                <a:latin typeface="A-OTF 新ゴ Pr6N R"/>
                <a:ea typeface="A-OTF 新ゴ Pr6N R"/>
                <a:cs typeface="A-OTF 新ゴ Pr6N R"/>
              </a:rPr>
              <a:t>etc</a:t>
            </a:r>
            <a:endParaRPr lang="en-US" altLang="ja-JP" sz="1400" dirty="0">
              <a:solidFill>
                <a:srgbClr val="000000"/>
              </a:solidFill>
              <a:latin typeface="A-OTF 新ゴ Pr6N R"/>
              <a:ea typeface="A-OTF 新ゴ Pr6N R"/>
              <a:cs typeface="A-OTF 新ゴ Pr6N R"/>
            </a:endParaRPr>
          </a:p>
        </p:txBody>
      </p:sp>
      <p:sp>
        <p:nvSpPr>
          <p:cNvPr id="268" name="Google Shape;268;p29"/>
          <p:cNvSpPr>
            <a:spLocks/>
          </p:cNvSpPr>
          <p:nvPr/>
        </p:nvSpPr>
        <p:spPr>
          <a:xfrm>
            <a:off x="427038" y="2935992"/>
            <a:ext cx="1753500" cy="2313135"/>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JP" altLang="ja-JP" sz="1400" b="1" dirty="0">
                <a:solidFill>
                  <a:srgbClr val="FFFFFF"/>
                </a:solidFill>
                <a:latin typeface="Arial"/>
                <a:ea typeface="Arial"/>
                <a:cs typeface="Arial"/>
                <a:sym typeface="Arial"/>
              </a:rPr>
              <a:t>2</a:t>
            </a:r>
            <a:r>
              <a:rPr lang="ja-JP" altLang="en-US" sz="1400" b="1" i="0" u="none" strike="noStrike" cap="none" dirty="0" smtClean="0">
                <a:solidFill>
                  <a:srgbClr val="FFFFFF"/>
                </a:solidFill>
                <a:uFillTx/>
                <a:latin typeface="Arial"/>
                <a:ea typeface="Arial"/>
                <a:cs typeface="Arial"/>
                <a:sym typeface="Arial"/>
              </a:rPr>
              <a:t>つの分析の概要</a:t>
            </a:r>
            <a:endParaRPr lang="en-US" altLang="ja-JP" sz="1400" b="1" i="0" u="none" strike="noStrike" cap="none" dirty="0" smtClean="0">
              <a:solidFill>
                <a:srgbClr val="FFFFFF"/>
              </a:solidFill>
              <a:uFillTx/>
              <a:latin typeface="Arial"/>
              <a:ea typeface="Arial"/>
              <a:cs typeface="Arial"/>
              <a:sym typeface="Arial"/>
            </a:endParaRPr>
          </a:p>
        </p:txBody>
      </p:sp>
      <p:sp>
        <p:nvSpPr>
          <p:cNvPr id="269" name="Google Shape;269;p29"/>
          <p:cNvSpPr txBox="1">
            <a:spLocks/>
          </p:cNvSpPr>
          <p:nvPr/>
        </p:nvSpPr>
        <p:spPr>
          <a:xfrm>
            <a:off x="2180423" y="2936007"/>
            <a:ext cx="6333300" cy="2313116"/>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メイン分析</a:t>
            </a:r>
            <a:r>
              <a:rPr lang="en-US" altLang="ja-JP" sz="2000" dirty="0">
                <a:solidFill>
                  <a:srgbClr val="000000"/>
                </a:solidFill>
                <a:latin typeface="A-OTF 新ゴ Pr6N R"/>
                <a:ea typeface="A-OTF 新ゴ Pr6N R"/>
                <a:sym typeface="Arial"/>
              </a:rPr>
              <a:t>]</a:t>
            </a:r>
          </a:p>
          <a:p>
            <a:r>
              <a:rPr lang="ja-JP" altLang="en-US" sz="1400" dirty="0">
                <a:solidFill>
                  <a:srgbClr val="000000"/>
                </a:solidFill>
                <a:latin typeface="A-OTF 新ゴ Pr6N R"/>
                <a:ea typeface="A-OTF 新ゴ Pr6N R"/>
              </a:rPr>
              <a:t>　ドラマの脚本のクオリティ・精度の向上。</a:t>
            </a:r>
          </a:p>
          <a:p>
            <a:r>
              <a:rPr lang="ja-JP" altLang="en-US" sz="1400" dirty="0">
                <a:solidFill>
                  <a:srgbClr val="000000"/>
                </a:solidFill>
                <a:latin typeface="A-OTF 新ゴ Pr6N R"/>
                <a:ea typeface="A-OTF 新ゴ Pr6N R"/>
              </a:rPr>
              <a:t>　そのために各回の詳細番組表の文字列データを特徴量として用いる。</a:t>
            </a: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r>
              <a:rPr lang="en-US" altLang="ja-JP" sz="2000" dirty="0">
                <a:solidFill>
                  <a:srgbClr val="000000"/>
                </a:solidFill>
                <a:latin typeface="A-OTF 新ゴ Pr6N R"/>
                <a:ea typeface="A-OTF 新ゴ Pr6N R"/>
                <a:sym typeface="Arial"/>
              </a:rPr>
              <a:t>[</a:t>
            </a:r>
            <a:r>
              <a:rPr lang="ja-JP" altLang="en-US" sz="2000" dirty="0">
                <a:solidFill>
                  <a:srgbClr val="000000"/>
                </a:solidFill>
                <a:latin typeface="A-OTF 新ゴ Pr6N R"/>
                <a:ea typeface="A-OTF 新ゴ Pr6N R"/>
                <a:sym typeface="Arial"/>
              </a:rPr>
              <a:t>サブ分析</a:t>
            </a:r>
            <a:r>
              <a:rPr lang="en-US" altLang="ja-JP" sz="2000" dirty="0">
                <a:solidFill>
                  <a:srgbClr val="000000"/>
                </a:solidFill>
                <a:latin typeface="A-OTF 新ゴ Pr6N R"/>
                <a:ea typeface="A-OTF 新ゴ Pr6N R"/>
                <a:sym typeface="Arial"/>
              </a:rPr>
              <a:t>]</a:t>
            </a:r>
            <a:endParaRPr lang="en-US" sz="2000" dirty="0">
              <a:solidFill>
                <a:srgbClr val="000000"/>
              </a:solidFill>
              <a:latin typeface="A-OTF 新ゴ Pr6N R"/>
              <a:ea typeface="A-OTF 新ゴ Pr6N R"/>
              <a:sym typeface="Arial"/>
            </a:endParaRPr>
          </a:p>
          <a:p>
            <a:r>
              <a:rPr lang="ja-JP" altLang="en-US" sz="1400" dirty="0" smtClean="0">
                <a:solidFill>
                  <a:srgbClr val="000000"/>
                </a:solidFill>
                <a:latin typeface="A-OTF 新ゴ Pr6N R"/>
                <a:ea typeface="A-OTF 新ゴ Pr6N R"/>
              </a:rPr>
              <a:t>　ドラマ</a:t>
            </a:r>
            <a:r>
              <a:rPr lang="ja-JP" altLang="en-US" sz="1400" dirty="0">
                <a:solidFill>
                  <a:srgbClr val="000000"/>
                </a:solidFill>
                <a:latin typeface="A-OTF 新ゴ Pr6N R"/>
                <a:ea typeface="A-OTF 新ゴ Pr6N R"/>
              </a:rPr>
              <a:t>の出演者</a:t>
            </a:r>
            <a:r>
              <a:rPr lang="mr-IN" altLang="ja-JP" sz="1100" dirty="0">
                <a:solidFill>
                  <a:srgbClr val="000000"/>
                </a:solidFill>
                <a:latin typeface="A-OTF 新ゴ Pr6N R"/>
                <a:ea typeface="A-OTF 新ゴ Pr6N R"/>
              </a:rPr>
              <a:t>(</a:t>
            </a:r>
            <a:r>
              <a:rPr lang="ja-JP" altLang="en-US" sz="1100" dirty="0">
                <a:solidFill>
                  <a:srgbClr val="000000"/>
                </a:solidFill>
                <a:latin typeface="A-OTF 新ゴ Pr6N R"/>
                <a:ea typeface="A-OTF 新ゴ Pr6N R"/>
              </a:rPr>
              <a:t>人気ランキング、事務所</a:t>
            </a:r>
            <a:r>
              <a:rPr lang="mr-IN" altLang="ja-JP" sz="1100" dirty="0">
                <a:solidFill>
                  <a:srgbClr val="000000"/>
                </a:solidFill>
                <a:latin typeface="A-OTF 新ゴ Pr6N R"/>
                <a:ea typeface="A-OTF 新ゴ Pr6N R"/>
              </a:rPr>
              <a:t>)</a:t>
            </a:r>
            <a:r>
              <a:rPr lang="ja-JP" altLang="en-US" sz="1100" dirty="0">
                <a:solidFill>
                  <a:srgbClr val="000000"/>
                </a:solidFill>
                <a:latin typeface="A-OTF 新ゴ Pr6N R"/>
                <a:ea typeface="A-OTF 新ゴ Pr6N R"/>
              </a:rPr>
              <a:t>、</a:t>
            </a:r>
            <a:r>
              <a:rPr lang="ja-JP" altLang="en-US" sz="1400" dirty="0">
                <a:solidFill>
                  <a:srgbClr val="000000"/>
                </a:solidFill>
                <a:latin typeface="A-OTF 新ゴ Pr6N R"/>
                <a:ea typeface="A-OTF 新ゴ Pr6N R"/>
              </a:rPr>
              <a:t>続編かどうか、原作の</a:t>
            </a:r>
            <a:r>
              <a:rPr lang="ja-JP" altLang="en-US" sz="1400" dirty="0" smtClean="0">
                <a:solidFill>
                  <a:srgbClr val="000000"/>
                </a:solidFill>
                <a:latin typeface="A-OTF 新ゴ Pr6N R"/>
                <a:ea typeface="A-OTF 新ゴ Pr6N R"/>
              </a:rPr>
              <a:t>有無</a:t>
            </a:r>
            <a:r>
              <a:rPr lang="ja-JP" altLang="en-US" sz="1100" dirty="0" smtClean="0">
                <a:solidFill>
                  <a:srgbClr val="000000"/>
                </a:solidFill>
                <a:latin typeface="A-OTF 新ゴ Pr6N R"/>
                <a:ea typeface="A-OTF 新ゴ Pr6N R"/>
              </a:rPr>
              <a:t>など</a:t>
            </a:r>
            <a:r>
              <a:rPr lang="ja-JP" altLang="en-US" sz="1400" dirty="0" smtClean="0">
                <a:solidFill>
                  <a:srgbClr val="000000"/>
                </a:solidFill>
                <a:latin typeface="A-OTF 新ゴ Pr6N R"/>
                <a:ea typeface="A-OTF 新ゴ Pr6N R"/>
              </a:rPr>
              <a:t>の</a:t>
            </a:r>
            <a:endParaRPr lang="en-US" altLang="ja-JP" sz="1400" dirty="0" smtClean="0">
              <a:solidFill>
                <a:srgbClr val="000000"/>
              </a:solidFill>
              <a:latin typeface="A-OTF 新ゴ Pr6N R"/>
              <a:ea typeface="A-OTF 新ゴ Pr6N R"/>
            </a:endParaRPr>
          </a:p>
          <a:p>
            <a:r>
              <a:rPr lang="ja-JP" altLang="ja-JP"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特徴量</a:t>
            </a:r>
            <a:r>
              <a:rPr lang="ja-JP" altLang="en-US" sz="1400" dirty="0">
                <a:solidFill>
                  <a:srgbClr val="000000"/>
                </a:solidFill>
                <a:latin typeface="A-OTF 新ゴ Pr6N R"/>
                <a:ea typeface="A-OTF 新ゴ Pr6N R"/>
              </a:rPr>
              <a:t>と、そのドラマの視聴率との相関を分析することで</a:t>
            </a:r>
            <a:r>
              <a:rPr lang="ja-JP" altLang="en-US" sz="1400" dirty="0" smtClean="0">
                <a:solidFill>
                  <a:srgbClr val="000000"/>
                </a:solidFill>
                <a:latin typeface="A-OTF 新ゴ Pr6N R"/>
                <a:ea typeface="A-OTF 新ゴ Pr6N R"/>
              </a:rPr>
              <a:t>、</a:t>
            </a:r>
            <a:endParaRPr lang="en-US" altLang="ja-JP" sz="1400" dirty="0" smtClean="0">
              <a:solidFill>
                <a:srgbClr val="000000"/>
              </a:solidFill>
              <a:latin typeface="A-OTF 新ゴ Pr6N R"/>
              <a:ea typeface="A-OTF 新ゴ Pr6N R"/>
            </a:endParaRPr>
          </a:p>
          <a:p>
            <a:r>
              <a:rPr lang="ja-JP" altLang="ja-JP" sz="1400" dirty="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今後</a:t>
            </a:r>
            <a:r>
              <a:rPr lang="ja-JP" altLang="en-US" sz="1400" dirty="0">
                <a:solidFill>
                  <a:srgbClr val="000000"/>
                </a:solidFill>
                <a:latin typeface="A-OTF 新ゴ Pr6N R"/>
                <a:ea typeface="A-OTF 新ゴ Pr6N R"/>
              </a:rPr>
              <a:t>の制作ノウハウを蓄積する。</a:t>
            </a:r>
          </a:p>
          <a:p>
            <a:pPr marL="228600" lvl="0">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a:p>
            <a:pPr marL="228600" marR="0" lvl="0" algn="l" rtl="0">
              <a:lnSpc>
                <a:spcPct val="100000"/>
              </a:lnSpc>
              <a:spcBef>
                <a:spcPts val="0"/>
              </a:spcBef>
              <a:spcAft>
                <a:spcPts val="0"/>
              </a:spcAft>
              <a:buClr>
                <a:srgbClr val="000000"/>
              </a:buClr>
              <a:buSzPts val="1400"/>
            </a:pPr>
            <a:endParaRPr lang="en-US" sz="1400" dirty="0">
              <a:solidFill>
                <a:srgbClr val="000000"/>
              </a:solidFill>
              <a:latin typeface="A-OTF 新ゴ Pr6N R"/>
              <a:ea typeface="A-OTF 新ゴ Pr6N R"/>
              <a:sym typeface="Arial"/>
            </a:endParaRPr>
          </a:p>
        </p:txBody>
      </p:sp>
      <p:sp>
        <p:nvSpPr>
          <p:cNvPr id="272" name="Google Shape;272;p29"/>
          <p:cNvSpPr>
            <a:spLocks/>
          </p:cNvSpPr>
          <p:nvPr/>
        </p:nvSpPr>
        <p:spPr>
          <a:xfrm>
            <a:off x="416844" y="5523936"/>
            <a:ext cx="1753500" cy="874027"/>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517232"/>
            <a:ext cx="6333300" cy="874027"/>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r>
              <a:rPr lang="en-US" altLang="en-US" sz="1400" dirty="0">
                <a:solidFill>
                  <a:srgbClr val="000000"/>
                </a:solidFill>
                <a:latin typeface="A-OTF 新ゴ Pr6N R"/>
                <a:ea typeface="A-OTF 新ゴ Pr6N R"/>
              </a:rPr>
              <a:t>[</a:t>
            </a:r>
            <a:r>
              <a:rPr lang="ja-JP" altLang="en-US" sz="1400" dirty="0">
                <a:solidFill>
                  <a:srgbClr val="000000"/>
                </a:solidFill>
                <a:latin typeface="A-OTF 新ゴ Pr6N R"/>
                <a:ea typeface="A-OTF 新ゴ Pr6N R"/>
              </a:rPr>
              <a:t>メイン</a:t>
            </a:r>
            <a:r>
              <a:rPr lang="en-US" altLang="en-US"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出たキーワードと、その個別具体的な解釈に納得感があるか</a:t>
            </a:r>
            <a:endParaRPr lang="en-US" altLang="ja-JP" sz="1400" dirty="0">
              <a:solidFill>
                <a:srgbClr val="000000"/>
              </a:solidFill>
              <a:latin typeface="A-OTF 新ゴ Pr6N R"/>
              <a:ea typeface="A-OTF 新ゴ Pr6N R"/>
            </a:endParaRPr>
          </a:p>
          <a:p>
            <a:pPr marL="228600" marR="0" lvl="0" algn="l" rtl="0">
              <a:lnSpc>
                <a:spcPct val="100000"/>
              </a:lnSpc>
              <a:spcBef>
                <a:spcPts val="0"/>
              </a:spcBef>
              <a:spcAft>
                <a:spcPts val="0"/>
              </a:spcAft>
              <a:buClr>
                <a:srgbClr val="000000"/>
              </a:buClr>
              <a:buSzPts val="1400"/>
            </a:pPr>
            <a:endParaRPr lang="en-US" altLang="ja-JP" sz="1400" dirty="0" smtClean="0">
              <a:solidFill>
                <a:srgbClr val="000000"/>
              </a:solidFill>
              <a:latin typeface="A-OTF 新ゴ Pr6N R"/>
              <a:ea typeface="A-OTF 新ゴ Pr6N R"/>
            </a:endParaRPr>
          </a:p>
          <a:p>
            <a:pPr marL="228600" marR="0" lvl="0" algn="l" rtl="0">
              <a:lnSpc>
                <a:spcPct val="100000"/>
              </a:lnSpc>
              <a:spcBef>
                <a:spcPts val="0"/>
              </a:spcBef>
              <a:spcAft>
                <a:spcPts val="0"/>
              </a:spcAft>
              <a:buClr>
                <a:srgbClr val="000000"/>
              </a:buClr>
              <a:buSzPts val="1400"/>
            </a:pPr>
            <a:r>
              <a:rPr lang="en-US" altLang="ja-JP" sz="1400" dirty="0" smtClean="0">
                <a:solidFill>
                  <a:srgbClr val="000000"/>
                </a:solidFill>
                <a:latin typeface="A-OTF 新ゴ Pr6N R"/>
                <a:ea typeface="A-OTF 新ゴ Pr6N R"/>
              </a:rPr>
              <a:t>[ </a:t>
            </a:r>
            <a:r>
              <a:rPr lang="ja-JP" altLang="en-US" sz="1400" dirty="0" smtClean="0">
                <a:solidFill>
                  <a:srgbClr val="000000"/>
                </a:solidFill>
                <a:latin typeface="A-OTF 新ゴ Pr6N R"/>
                <a:ea typeface="A-OTF 新ゴ Pr6N R"/>
              </a:rPr>
              <a:t>サブ</a:t>
            </a:r>
            <a:r>
              <a:rPr lang="en-US" altLang="ja-JP" sz="1400" dirty="0" smtClean="0">
                <a:solidFill>
                  <a:srgbClr val="000000"/>
                </a:solidFill>
                <a:latin typeface="A-OTF 新ゴ Pr6N R"/>
                <a:ea typeface="A-OTF 新ゴ Pr6N R"/>
              </a:rPr>
              <a:t> ] </a:t>
            </a:r>
            <a:r>
              <a:rPr lang="ja-JP" altLang="en-US" sz="1400" dirty="0" smtClean="0">
                <a:solidFill>
                  <a:srgbClr val="000000"/>
                </a:solidFill>
                <a:latin typeface="A-OTF 新ゴ Pr6N R"/>
                <a:ea typeface="A-OTF 新ゴ Pr6N R"/>
              </a:rPr>
              <a:t>パラメータごとの</a:t>
            </a:r>
            <a:r>
              <a:rPr lang="en-US" altLang="ja-JP" sz="1400" dirty="0" smtClean="0">
                <a:solidFill>
                  <a:srgbClr val="000000"/>
                </a:solidFill>
                <a:latin typeface="A-OTF 新ゴ Pr6N R"/>
                <a:ea typeface="A-OTF 新ゴ Pr6N R"/>
              </a:rPr>
              <a:t>P</a:t>
            </a:r>
            <a:r>
              <a:rPr lang="ja-JP" altLang="en-US" sz="1400" dirty="0">
                <a:solidFill>
                  <a:srgbClr val="000000"/>
                </a:solidFill>
                <a:latin typeface="A-OTF 新ゴ Pr6N R"/>
                <a:ea typeface="A-OTF 新ゴ Pr6N R"/>
              </a:rPr>
              <a:t>値</a:t>
            </a:r>
            <a:endParaRPr sz="1400" dirty="0">
              <a:solidFill>
                <a:srgbClr val="000000"/>
              </a:solidFill>
              <a:latin typeface="A-OTF 新ゴ Pr6N R"/>
              <a:ea typeface="A-OTF 新ゴ Pr6N R"/>
            </a:endParaRPr>
          </a:p>
        </p:txBody>
      </p:sp>
      <p:sp>
        <p:nvSpPr>
          <p:cNvPr id="277" name="Google Shape;277;p29"/>
          <p:cNvSpPr>
            <a:spLocks/>
          </p:cNvSpPr>
          <p:nvPr/>
        </p:nvSpPr>
        <p:spPr>
          <a:xfrm>
            <a:off x="419025" y="548680"/>
            <a:ext cx="1753500" cy="807878"/>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548680"/>
            <a:ext cx="6333300" cy="809311"/>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marR="0" lvl="0" algn="l" rtl="0">
              <a:lnSpc>
                <a:spcPct val="120000"/>
              </a:lnSpc>
              <a:spcBef>
                <a:spcPts val="0"/>
              </a:spcBef>
              <a:spcAft>
                <a:spcPts val="0"/>
              </a:spcAft>
              <a:buClr>
                <a:srgbClr val="000000"/>
              </a:buClr>
              <a:buSzPts val="1400"/>
            </a:pPr>
            <a:r>
              <a:rPr lang="ja-JP" altLang="en-US" sz="1400" dirty="0">
                <a:solidFill>
                  <a:srgbClr val="000000"/>
                </a:solidFill>
                <a:latin typeface="A-OTF 新ゴ Pr6N R"/>
                <a:ea typeface="A-OTF 新ゴ Pr6N R"/>
                <a:cs typeface="A-OTF 新ゴ Pr6N R"/>
                <a:sym typeface="Arial"/>
              </a:rPr>
              <a:t>これまで直観や暗黙知に頼って</a:t>
            </a:r>
            <a:r>
              <a:rPr lang="ja-JP" altLang="en-US" sz="1400" dirty="0" smtClean="0">
                <a:solidFill>
                  <a:srgbClr val="000000"/>
                </a:solidFill>
                <a:latin typeface="A-OTF 新ゴ Pr6N R"/>
                <a:ea typeface="A-OTF 新ゴ Pr6N R"/>
                <a:cs typeface="A-OTF 新ゴ Pr6N R"/>
                <a:sym typeface="Arial"/>
              </a:rPr>
              <a:t>いたテレビ番組制作のクリエイティブ</a:t>
            </a:r>
            <a:endParaRPr lang="en-US" altLang="ja-JP" sz="1400" dirty="0" smtClean="0">
              <a:solidFill>
                <a:srgbClr val="000000"/>
              </a:solidFill>
              <a:latin typeface="A-OTF 新ゴ Pr6N R"/>
              <a:ea typeface="A-OTF 新ゴ Pr6N R"/>
              <a:cs typeface="A-OTF 新ゴ Pr6N R"/>
              <a:sym typeface="Arial"/>
            </a:endParaRPr>
          </a:p>
          <a:p>
            <a:pPr marL="228600" marR="0" lvl="0" algn="l" rtl="0">
              <a:lnSpc>
                <a:spcPct val="120000"/>
              </a:lnSpc>
              <a:spcBef>
                <a:spcPts val="0"/>
              </a:spcBef>
              <a:spcAft>
                <a:spcPts val="0"/>
              </a:spcAft>
              <a:buClr>
                <a:srgbClr val="000000"/>
              </a:buClr>
              <a:buSzPts val="1400"/>
            </a:pPr>
            <a:r>
              <a:rPr lang="ja-JP" altLang="en-US" sz="1400" dirty="0" smtClean="0">
                <a:solidFill>
                  <a:srgbClr val="000000"/>
                </a:solidFill>
                <a:latin typeface="A-OTF 新ゴ Pr6N R"/>
                <a:ea typeface="A-OTF 新ゴ Pr6N R"/>
                <a:cs typeface="A-OTF 新ゴ Pr6N R"/>
              </a:rPr>
              <a:t>データ</a:t>
            </a:r>
            <a:r>
              <a:rPr lang="ja-JP" altLang="en-US" sz="1400" dirty="0">
                <a:solidFill>
                  <a:srgbClr val="000000"/>
                </a:solidFill>
                <a:latin typeface="A-OTF 新ゴ Pr6N R"/>
                <a:ea typeface="A-OTF 新ゴ Pr6N R"/>
                <a:cs typeface="A-OTF 新ゴ Pr6N R"/>
              </a:rPr>
              <a:t>に基づいた意思決定方法を</a:t>
            </a:r>
            <a:r>
              <a:rPr lang="ja-JP" altLang="en-US" sz="1400" dirty="0" smtClean="0">
                <a:solidFill>
                  <a:srgbClr val="000000"/>
                </a:solidFill>
                <a:latin typeface="A-OTF 新ゴ Pr6N R"/>
                <a:ea typeface="A-OTF 新ゴ Pr6N R"/>
                <a:cs typeface="A-OTF 新ゴ Pr6N R"/>
              </a:rPr>
              <a:t>取り入れることで更なる向上を目指す</a:t>
            </a:r>
            <a:endParaRPr sz="1400" dirty="0">
              <a:solidFill>
                <a:srgbClr val="000000"/>
              </a:solidFill>
              <a:latin typeface="A-OTF 新ゴ Pr6N R"/>
              <a:ea typeface="A-OTF 新ゴ Pr6N R"/>
              <a:cs typeface="A-OTF 新ゴ Pr6N R"/>
              <a:sym typeface="Arial"/>
            </a:endParaRPr>
          </a:p>
        </p:txBody>
      </p:sp>
      <p:pic>
        <p:nvPicPr>
          <p:cNvPr id="16" name="図 1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0826529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3140968"/>
            <a:ext cx="7895622"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◻️ボトムアップ的に算出すると</a:t>
            </a:r>
            <a:endParaRPr lang="en-US" altLang="ja-JP" sz="2000" dirty="0">
              <a:latin typeface="A-OTF 新ゴ Pr6N R"/>
              <a:ea typeface="A-OTF 新ゴ Pr6N R"/>
              <a:cs typeface="A-OTF 新ゴ Pr6N R"/>
            </a:endParaRPr>
          </a:p>
          <a:p>
            <a:pPr algn="l"/>
            <a:endParaRPr lang="en-US" altLang="ja-JP" sz="105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・１つのキー局のドラマが１</a:t>
            </a:r>
            <a:r>
              <a:rPr lang="mr-IN"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視聴率がアップしたとすると</a:t>
            </a:r>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（毎クール３本ドラマが放送）</a:t>
            </a:r>
          </a:p>
          <a:p>
            <a:pPr algn="l"/>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スポット</a:t>
            </a:r>
            <a:r>
              <a:rPr lang="en-US" altLang="ja-JP" sz="2000" dirty="0" smtClean="0">
                <a:latin typeface="A-OTF 新ゴ Pr6N R"/>
                <a:ea typeface="A-OTF 新ゴ Pr6N R"/>
                <a:cs typeface="A-OTF 新ゴ Pr6N R"/>
              </a:rPr>
              <a:t>CM</a:t>
            </a:r>
            <a:r>
              <a:rPr lang="ja-JP" altLang="en-US" sz="2000" dirty="0" smtClean="0">
                <a:latin typeface="A-OTF 新ゴ Pr6N R"/>
                <a:ea typeface="A-OTF 新ゴ Pr6N R"/>
                <a:cs typeface="A-OTF 新ゴ Pr6N R"/>
              </a:rPr>
              <a:t>だけで約</a:t>
            </a:r>
            <a:r>
              <a:rPr lang="en-US" altLang="ja-JP" sz="2000" dirty="0" smtClean="0">
                <a:latin typeface="A-OTF 新ゴ Pr6N R"/>
                <a:ea typeface="A-OTF 新ゴ Pr6N R"/>
                <a:cs typeface="A-OTF 新ゴ Pr6N R"/>
              </a:rPr>
              <a:t>20</a:t>
            </a:r>
            <a:r>
              <a:rPr lang="ja-JP" altLang="en-US" sz="2000" dirty="0" smtClean="0">
                <a:latin typeface="A-OTF 新ゴ Pr6N R"/>
                <a:ea typeface="A-OTF 新ゴ Pr6N R"/>
                <a:cs typeface="A-OTF 新ゴ Pr6N R"/>
              </a:rPr>
              <a:t>億の売上アップ</a:t>
            </a:r>
            <a:endParaRPr lang="en-US" altLang="ja-JP"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ネットタイムの売上増は試算が難しいが同額以上</a:t>
            </a:r>
            <a:r>
              <a:rPr lang="en-US" altLang="ja-JP" sz="1600" dirty="0" smtClean="0">
                <a:latin typeface="A-OTF 新ゴ Pr6N R"/>
                <a:ea typeface="A-OTF 新ゴ Pr6N R"/>
                <a:cs typeface="A-OTF 新ゴ Pr6N R"/>
              </a:rPr>
              <a:t>)</a:t>
            </a:r>
            <a:endParaRPr lang="en-US" altLang="ja-JP" sz="2000" dirty="0">
              <a:latin typeface="A-OTF 新ゴ Pr6N R"/>
              <a:ea typeface="A-OTF 新ゴ Pr6N R"/>
              <a:cs typeface="A-OTF 新ゴ Pr6N R"/>
            </a:endParaRPr>
          </a:p>
          <a:p>
            <a:pPr algn="l"/>
            <a:endParaRPr lang="ja-JP" altLang="en-US" sz="2000" dirty="0" smtClean="0">
              <a:latin typeface="A-OTF 新ゴ Pr6N R"/>
              <a:ea typeface="A-OTF 新ゴ Pr6N R"/>
              <a:cs typeface="A-OTF 新ゴ Pr6N R"/>
            </a:endParaRPr>
          </a:p>
          <a:p>
            <a:pPr algn="l"/>
            <a:r>
              <a:rPr lang="ja-JP" altLang="en-US" sz="2000" dirty="0" smtClean="0">
                <a:latin typeface="A-OTF 新ゴ Pr6N R"/>
                <a:ea typeface="A-OTF 新ゴ Pr6N R"/>
                <a:cs typeface="A-OTF 新ゴ Pr6N R"/>
              </a:rPr>
              <a:t>・</a:t>
            </a:r>
            <a:r>
              <a:rPr lang="en-US" altLang="ja-JP" sz="2000" dirty="0" err="1" smtClean="0">
                <a:latin typeface="A-OTF 新ゴ Pr6N R"/>
                <a:ea typeface="A-OTF 新ゴ Pr6N R"/>
                <a:cs typeface="A-OTF 新ゴ Pr6N R"/>
              </a:rPr>
              <a:t>Hulu</a:t>
            </a:r>
            <a:r>
              <a:rPr lang="ja-JP" altLang="en-US" sz="2000" dirty="0" smtClean="0">
                <a:latin typeface="A-OTF 新ゴ Pr6N R"/>
                <a:ea typeface="A-OTF 新ゴ Pr6N R"/>
                <a:cs typeface="A-OTF 新ゴ Pr6N R"/>
              </a:rPr>
              <a:t>の日本の会員数</a:t>
            </a:r>
            <a:r>
              <a:rPr lang="is-IS" altLang="ja-JP" sz="2000" dirty="0" smtClean="0">
                <a:latin typeface="A-OTF 新ゴ Pr6N R"/>
                <a:ea typeface="A-OTF 新ゴ Pr6N R"/>
                <a:cs typeface="A-OTF 新ゴ Pr6N R"/>
              </a:rPr>
              <a:t>200</a:t>
            </a:r>
            <a:r>
              <a:rPr lang="ja-JP" altLang="en-US" sz="2000" dirty="0" smtClean="0">
                <a:latin typeface="A-OTF 新ゴ Pr6N R"/>
                <a:ea typeface="A-OTF 新ゴ Pr6N R"/>
                <a:cs typeface="A-OTF 新ゴ Pr6N R"/>
              </a:rPr>
              <a:t>万人超。年</a:t>
            </a:r>
            <a:r>
              <a:rPr lang="en-US" altLang="ja-JP" sz="2000" dirty="0" smtClean="0">
                <a:latin typeface="A-OTF 新ゴ Pr6N R"/>
                <a:ea typeface="A-OTF 新ゴ Pr6N R"/>
                <a:cs typeface="A-OTF 新ゴ Pr6N R"/>
              </a:rPr>
              <a:t>30</a:t>
            </a:r>
            <a:r>
              <a:rPr lang="ja-JP" altLang="en-US" sz="2000" dirty="0" smtClean="0">
                <a:latin typeface="A-OTF 新ゴ Pr6N R"/>
                <a:ea typeface="A-OTF 新ゴ Pr6N R"/>
                <a:cs typeface="A-OTF 新ゴ Pr6N R"/>
              </a:rPr>
              <a:t>万人ペースで増だが、</a:t>
            </a:r>
            <a:endParaRPr lang="en-US" altLang="ja-JP" sz="2000" dirty="0" smtClean="0">
              <a:latin typeface="A-OTF 新ゴ Pr6N R"/>
              <a:ea typeface="A-OTF 新ゴ Pr6N R"/>
              <a:cs typeface="A-OTF 新ゴ Pr6N R"/>
            </a:endParaRPr>
          </a:p>
          <a:p>
            <a:pPr algn="l"/>
            <a:r>
              <a:rPr lang="ja-JP" altLang="ja-JP" sz="2000" dirty="0">
                <a:latin typeface="A-OTF 新ゴ Pr6N R"/>
                <a:ea typeface="A-OTF 新ゴ Pr6N R"/>
                <a:cs typeface="A-OTF 新ゴ Pr6N R"/>
              </a:rPr>
              <a:t>　</a:t>
            </a:r>
            <a:r>
              <a:rPr lang="ja-JP" altLang="en-US" sz="2000" dirty="0" smtClean="0">
                <a:latin typeface="A-OTF 新ゴ Pr6N R"/>
                <a:ea typeface="A-OTF 新ゴ Pr6N R"/>
                <a:cs typeface="A-OTF 新ゴ Pr6N R"/>
              </a:rPr>
              <a:t>増加ペースが</a:t>
            </a:r>
            <a:r>
              <a:rPr lang="mr-IN" altLang="ja-JP" sz="2000" dirty="0" smtClean="0">
                <a:latin typeface="A-OTF 新ゴ Pr6N R"/>
                <a:ea typeface="A-OTF 新ゴ Pr6N R"/>
                <a:cs typeface="A-OTF 新ゴ Pr6N R"/>
              </a:rPr>
              <a:t>10%</a:t>
            </a:r>
            <a:r>
              <a:rPr lang="ja-JP" altLang="en-US" sz="2000" dirty="0" smtClean="0">
                <a:latin typeface="A-OTF 新ゴ Pr6N R"/>
                <a:ea typeface="A-OTF 新ゴ Pr6N R"/>
                <a:cs typeface="A-OTF 新ゴ Pr6N R"/>
              </a:rPr>
              <a:t>アップしたら？</a:t>
            </a:r>
          </a:p>
          <a:p>
            <a:pPr algn="l"/>
            <a:r>
              <a:rPr lang="ja-JP" altLang="en-US" sz="2000" dirty="0" smtClean="0">
                <a:solidFill>
                  <a:schemeClr val="tx1"/>
                </a:solidFill>
                <a:latin typeface="A-OTF 新ゴ Pr6N R"/>
                <a:ea typeface="A-OTF 新ゴ Pr6N R"/>
                <a:cs typeface="A-OTF 新ゴ Pr6N R"/>
              </a:rPr>
              <a:t>　</a:t>
            </a:r>
            <a:r>
              <a:rPr lang="en-US" altLang="ja-JP" sz="2000" dirty="0" smtClean="0">
                <a:solidFill>
                  <a:schemeClr val="tx1"/>
                </a:solidFill>
                <a:latin typeface="A-OTF 新ゴ Pr6N R"/>
                <a:ea typeface="A-OTF 新ゴ Pr6N R"/>
                <a:cs typeface="A-OTF 新ゴ Pr6N R"/>
              </a:rPr>
              <a:t>→</a:t>
            </a:r>
            <a:r>
              <a:rPr lang="ja-JP" altLang="en-US" sz="2000" dirty="0" smtClean="0">
                <a:solidFill>
                  <a:schemeClr val="tx1"/>
                </a:solidFill>
                <a:latin typeface="A-OTF 新ゴ Pr6N R"/>
                <a:ea typeface="A-OTF 新ゴ Pr6N R"/>
                <a:cs typeface="A-OTF 新ゴ Pr6N R"/>
              </a:rPr>
              <a:t>年</a:t>
            </a:r>
            <a:r>
              <a:rPr lang="en-US" altLang="ja-JP" sz="2000" dirty="0" smtClean="0">
                <a:solidFill>
                  <a:schemeClr val="tx1"/>
                </a:solidFill>
                <a:latin typeface="A-OTF 新ゴ Pr6N R"/>
                <a:ea typeface="A-OTF 新ゴ Pr6N R"/>
                <a:cs typeface="A-OTF 新ゴ Pr6N R"/>
              </a:rPr>
              <a:t>3</a:t>
            </a:r>
            <a:r>
              <a:rPr lang="ja-JP" altLang="en-US" sz="2000" dirty="0" smtClean="0">
                <a:solidFill>
                  <a:schemeClr val="tx1"/>
                </a:solidFill>
                <a:latin typeface="A-OTF 新ゴ Pr6N R"/>
                <a:ea typeface="A-OTF 新ゴ Pr6N R"/>
                <a:cs typeface="A-OTF 新ゴ Pr6N R"/>
              </a:rPr>
              <a:t>億の等差級数</a:t>
            </a:r>
            <a:endParaRPr lang="en-US" altLang="ja-JP" sz="20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12</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ビジネスインパクト</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業務レベルでの改善というよりも、中長期的な戦略を見据えた</a:t>
            </a:r>
            <a:r>
              <a:rPr lang="en-US" altLang="ja-JP" dirty="0" err="1" smtClean="0">
                <a:latin typeface="A-OTF 新ゴ Pr6N R"/>
                <a:ea typeface="A-OTF 新ゴ Pr6N R"/>
                <a:cs typeface="A-OTF 新ゴ Pr6N R"/>
              </a:rPr>
              <a:t>PoC</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なので、短期具体的な金額の算出が難しいが</a:t>
            </a:r>
            <a:endParaRPr lang="en-US" altLang="ja-JP" dirty="0" smtClean="0">
              <a:latin typeface="A-OTF 新ゴ Pr6N R"/>
              <a:ea typeface="A-OTF 新ゴ Pr6N R"/>
              <a:cs typeface="A-OTF 新ゴ Pr6N R"/>
            </a:endParaRPr>
          </a:p>
          <a:p>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市場規模としてテレビ広告収入２兆円。</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キー局１社あたり</a:t>
            </a:r>
            <a:r>
              <a:rPr lang="ja-JP" altLang="ja-JP" dirty="0" smtClean="0">
                <a:latin typeface="A-OTF 新ゴ Pr6N R"/>
                <a:ea typeface="A-OTF 新ゴ Pr6N R"/>
                <a:cs typeface="A-OTF 新ゴ Pr6N R"/>
              </a:rPr>
              <a:t>30</a:t>
            </a:r>
            <a:r>
              <a:rPr lang="en-US" altLang="ja-JP" dirty="0" smtClean="0">
                <a:latin typeface="A-OTF 新ゴ Pr6N R"/>
                <a:ea typeface="A-OTF 新ゴ Pr6N R"/>
                <a:cs typeface="A-OTF 新ゴ Pr6N R"/>
              </a:rPr>
              <a:t>00</a:t>
            </a:r>
            <a:r>
              <a:rPr lang="ja-JP" altLang="en-US" dirty="0" smtClean="0">
                <a:latin typeface="A-OTF 新ゴ Pr6N R"/>
                <a:ea typeface="A-OTF 新ゴ Pr6N R"/>
                <a:cs typeface="A-OTF 新ゴ Pr6N R"/>
              </a:rPr>
              <a:t>億</a:t>
            </a:r>
            <a:r>
              <a:rPr lang="en-US" altLang="ja-JP" dirty="0" smtClean="0">
                <a:latin typeface="A-OTF 新ゴ Pr6N R"/>
                <a:ea typeface="A-OTF 新ゴ Pr6N R"/>
                <a:cs typeface="A-OTF 新ゴ Pr6N R"/>
              </a:rPr>
              <a:t>)</a:t>
            </a:r>
          </a:p>
          <a:p>
            <a:r>
              <a:rPr lang="ja-JP" altLang="en-US" dirty="0" smtClean="0">
                <a:latin typeface="A-OTF 新ゴ Pr6N R"/>
                <a:ea typeface="A-OTF 新ゴ Pr6N R"/>
                <a:cs typeface="A-OTF 新ゴ Pr6N R"/>
              </a:rPr>
              <a:t>ほとんどを</a:t>
            </a:r>
            <a:r>
              <a:rPr lang="en-US" altLang="ja-JP" dirty="0" smtClean="0">
                <a:latin typeface="A-OTF 新ゴ Pr6N R"/>
                <a:ea typeface="A-OTF 新ゴ Pr6N R"/>
                <a:cs typeface="A-OTF 新ゴ Pr6N R"/>
              </a:rPr>
              <a:t>Netflix,</a:t>
            </a:r>
            <a:r>
              <a:rPr lang="ja-JP" altLang="en-US" dirty="0" smtClean="0">
                <a:latin typeface="A-OTF 新ゴ Pr6N R"/>
                <a:ea typeface="A-OTF 新ゴ Pr6N R"/>
                <a:cs typeface="A-OTF 新ゴ Pr6N R"/>
              </a:rPr>
              <a:t> </a:t>
            </a:r>
            <a:r>
              <a:rPr lang="en-US" altLang="ja-JP" dirty="0" err="1" smtClean="0">
                <a:latin typeface="A-OTF 新ゴ Pr6N R"/>
                <a:ea typeface="A-OTF 新ゴ Pr6N R"/>
                <a:cs typeface="A-OTF 新ゴ Pr6N R"/>
              </a:rPr>
              <a:t>youtube</a:t>
            </a:r>
            <a:r>
              <a:rPr lang="en-US" altLang="ja-JP" dirty="0" smtClean="0">
                <a:latin typeface="A-OTF 新ゴ Pr6N R"/>
                <a:ea typeface="A-OTF 新ゴ Pr6N R"/>
                <a:cs typeface="A-OTF 新ゴ Pr6N R"/>
              </a:rPr>
              <a:t>, </a:t>
            </a:r>
            <a:r>
              <a:rPr lang="en-US" altLang="ja-JP" dirty="0" err="1" smtClean="0">
                <a:latin typeface="A-OTF 新ゴ Pr6N R"/>
                <a:ea typeface="A-OTF 新ゴ Pr6N R"/>
                <a:cs typeface="A-OTF 新ゴ Pr6N R"/>
              </a:rPr>
              <a:t>tiktok</a:t>
            </a:r>
            <a:r>
              <a:rPr lang="ja-JP" altLang="en-US" dirty="0" smtClean="0">
                <a:latin typeface="A-OTF 新ゴ Pr6N R"/>
                <a:ea typeface="A-OTF 新ゴ Pr6N R"/>
                <a:cs typeface="A-OTF 新ゴ Pr6N R"/>
              </a:rPr>
              <a:t>に奪われるのか、食い下がるのか。</a:t>
            </a:r>
            <a:endParaRPr lang="en-US" altLang="ja-JP" dirty="0">
              <a:latin typeface="A-OTF 新ゴ Pr6N R"/>
              <a:ea typeface="A-OTF 新ゴ Pr6N R"/>
              <a:cs typeface="A-OTF 新ゴ Pr6N R"/>
            </a:endParaRPr>
          </a:p>
          <a:p>
            <a:endParaRPr lang="en-US" altLang="ja-JP" sz="10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そういう規模感で考えています。</a:t>
            </a:r>
            <a:endParaRPr lang="en-US" altLang="ja-JP" dirty="0" smtClean="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Tree>
    <p:extLst>
      <p:ext uri="{BB962C8B-B14F-4D97-AF65-F5344CB8AC3E}">
        <p14:creationId xmlns:p14="http://schemas.microsoft.com/office/powerpoint/2010/main" val="34947068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2800" u="sng" dirty="0" smtClean="0">
                <a:solidFill>
                  <a:srgbClr val="FFFFFF"/>
                </a:solidFill>
                <a:latin typeface="A-OTF 新ゴ Pr6N R"/>
                <a:ea typeface="A-OTF 新ゴ Pr6N R"/>
                <a:cs typeface="A-OTF 新ゴ Pr6N R"/>
              </a:rPr>
              <a:t>メイン分析</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smtClean="0">
                <a:solidFill>
                  <a:srgbClr val="FFFFFF"/>
                </a:solidFill>
                <a:latin typeface="A-OTF 新ゴ Pr6N R"/>
                <a:ea typeface="A-OTF 新ゴ Pr6N R"/>
                <a:cs typeface="A-OTF 新ゴ Pr6N R"/>
              </a:rPr>
              <a:t>番組表</a:t>
            </a:r>
            <a:r>
              <a:rPr lang="ja-JP" altLang="en-US" sz="4000" dirty="0">
                <a:solidFill>
                  <a:srgbClr val="FFFFFF"/>
                </a:solidFill>
                <a:latin typeface="A-OTF 新ゴ Pr6N R"/>
                <a:ea typeface="A-OTF 新ゴ Pr6N R"/>
                <a:cs typeface="A-OTF 新ゴ Pr6N R"/>
              </a:rPr>
              <a:t>の自然言語処理と</a:t>
            </a:r>
            <a:r>
              <a:rPr lang="ja-JP" altLang="en-US" sz="4000" dirty="0" smtClean="0">
                <a:solidFill>
                  <a:srgbClr val="FFFFFF"/>
                </a:solidFill>
                <a:latin typeface="A-OTF 新ゴ Pr6N R"/>
                <a:ea typeface="A-OTF 新ゴ Pr6N R"/>
                <a:cs typeface="A-OTF 新ゴ Pr6N R"/>
              </a:rPr>
              <a:t>視聴率</a:t>
            </a:r>
            <a:endParaRPr lang="es-ES" altLang="ja-JP" sz="36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13</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8559085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14</a:t>
            </a:fld>
            <a:endParaRPr lang="es-ES" altLang="ja-JP">
              <a:latin typeface="A-OTF 新ゴ Pr6N R"/>
              <a:ea typeface="A-OTF 新ゴ Pr6N R"/>
              <a:cs typeface="A-OTF 新ゴ Pr6N R"/>
            </a:endParaRPr>
          </a:p>
        </p:txBody>
      </p:sp>
      <p:sp>
        <p:nvSpPr>
          <p:cNvPr id="16" name="Google Shape;91;p19"/>
          <p:cNvSpPr/>
          <p:nvPr/>
        </p:nvSpPr>
        <p:spPr>
          <a:xfrm>
            <a:off x="328633" y="1590650"/>
            <a:ext cx="1486200" cy="12201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7" name="Google Shape;92;p19"/>
          <p:cNvSpPr txBox="1">
            <a:spLocks noGrp="1"/>
          </p:cNvSpPr>
          <p:nvPr>
            <p:ph type="title"/>
          </p:nvPr>
        </p:nvSpPr>
        <p:spPr>
          <a:xfrm>
            <a:off x="0" y="104752"/>
            <a:ext cx="9036495" cy="890400"/>
          </a:xfrm>
          <a:prstGeom prst="rect">
            <a:avLst/>
          </a:prstGeom>
          <a:noFill/>
          <a:ln>
            <a:noFill/>
          </a:ln>
        </p:spPr>
        <p:txBody>
          <a:bodyPr spcFirstLastPara="1" wrap="square" lIns="91425" tIns="91425" rIns="91425" bIns="91425" anchor="ctr" anchorCtr="0">
            <a:noAutofit/>
          </a:bodyPr>
          <a:lstStyle/>
          <a:p>
            <a:pPr lvl="0">
              <a:spcBef>
                <a:spcPts val="0"/>
              </a:spcBef>
              <a:spcAft>
                <a:spcPts val="0"/>
              </a:spcAft>
              <a:buClr>
                <a:srgbClr val="FFFFFF"/>
              </a:buClr>
            </a:pPr>
            <a:r>
              <a:rPr lang="ja-JP" altLang="en-US" sz="3200" dirty="0" smtClean="0">
                <a:latin typeface="A-OTF 新ゴ Pr6N R"/>
                <a:ea typeface="A-OTF 新ゴ Pr6N R"/>
                <a:cs typeface="A-OTF 新ゴ Pr6N R"/>
              </a:rPr>
              <a:t>メイン</a:t>
            </a:r>
            <a:r>
              <a:rPr lang="en-US" altLang="ja-JP"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番組表</a:t>
            </a:r>
            <a:r>
              <a:rPr lang="ja-JP" altLang="en-US" sz="3200" dirty="0">
                <a:latin typeface="A-OTF 新ゴ Pr6N R"/>
                <a:ea typeface="A-OTF 新ゴ Pr6N R"/>
                <a:cs typeface="A-OTF 新ゴ Pr6N R"/>
              </a:rPr>
              <a:t>の自然言語処理と</a:t>
            </a:r>
            <a:r>
              <a:rPr lang="ja-JP" altLang="en-US" sz="3200" dirty="0" smtClean="0">
                <a:latin typeface="A-OTF 新ゴ Pr6N R"/>
                <a:ea typeface="A-OTF 新ゴ Pr6N R"/>
                <a:cs typeface="A-OTF 新ゴ Pr6N R"/>
              </a:rPr>
              <a:t>視聴率</a:t>
            </a:r>
            <a:r>
              <a:rPr lang="en-US" altLang="en-US"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の概要</a:t>
            </a:r>
            <a:endParaRPr sz="3000" b="1" i="0" u="none" strike="noStrike" cap="none" dirty="0">
              <a:solidFill>
                <a:srgbClr val="FFFFFF"/>
              </a:solidFill>
              <a:latin typeface="A-OTF 新ゴ Pr6N R"/>
              <a:ea typeface="A-OTF 新ゴ Pr6N R"/>
              <a:cs typeface="A-OTF 新ゴ Pr6N R"/>
            </a:endParaRPr>
          </a:p>
        </p:txBody>
      </p:sp>
      <p:sp>
        <p:nvSpPr>
          <p:cNvPr id="19" name="Google Shape;95;p19"/>
          <p:cNvSpPr/>
          <p:nvPr/>
        </p:nvSpPr>
        <p:spPr>
          <a:xfrm>
            <a:off x="328633" y="3190725"/>
            <a:ext cx="1486200" cy="12060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0" name="Google Shape;96;p19"/>
          <p:cNvSpPr/>
          <p:nvPr/>
        </p:nvSpPr>
        <p:spPr>
          <a:xfrm>
            <a:off x="287050" y="479935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21" name="Google Shape;97;p19"/>
          <p:cNvSpPr txBox="1"/>
          <p:nvPr/>
        </p:nvSpPr>
        <p:spPr>
          <a:xfrm>
            <a:off x="1834850" y="3190733"/>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以下をスクレイピング</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・各回の視聴率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・該当ドラマの</a:t>
            </a:r>
            <a:r>
              <a:rPr lang="en-US" altLang="ja-JP" b="1" dirty="0">
                <a:latin typeface="A-OTF 新ゴ Pr6N R"/>
                <a:ea typeface="A-OTF 新ゴ Pr6N R"/>
                <a:cs typeface="A-OTF 新ゴ Pr6N R"/>
              </a:rPr>
              <a:t>EPG※</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詳細番組表</a:t>
            </a:r>
            <a:r>
              <a:rPr lang="en-US" altLang="ja-JP" dirty="0">
                <a:latin typeface="A-OTF 新ゴ Pr6N R"/>
                <a:ea typeface="A-OTF 新ゴ Pr6N R"/>
                <a:cs typeface="A-OTF 新ゴ Pr6N R"/>
              </a:rPr>
              <a:t>)</a:t>
            </a:r>
            <a:r>
              <a:rPr lang="ja-JP" altLang="ja-JP" dirty="0">
                <a:latin typeface="A-OTF 新ゴ Pr6N R"/>
                <a:ea typeface="A-OTF 新ゴ Pr6N R"/>
                <a:cs typeface="A-OTF 新ゴ Pr6N R"/>
              </a:rPr>
              <a:t>　</a:t>
            </a:r>
            <a:endParaRPr b="1" dirty="0">
              <a:latin typeface="A-OTF 新ゴ Pr6N R"/>
              <a:ea typeface="A-OTF 新ゴ Pr6N R"/>
              <a:cs typeface="A-OTF 新ゴ Pr6N R"/>
            </a:endParaRPr>
          </a:p>
        </p:txBody>
      </p:sp>
      <p:sp>
        <p:nvSpPr>
          <p:cNvPr id="22" name="Google Shape;98;p19"/>
          <p:cNvSpPr/>
          <p:nvPr/>
        </p:nvSpPr>
        <p:spPr>
          <a:xfrm rot="10800000">
            <a:off x="4508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99;p19"/>
          <p:cNvSpPr/>
          <p:nvPr/>
        </p:nvSpPr>
        <p:spPr>
          <a:xfrm>
            <a:off x="870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24" name="Google Shape;100;p19"/>
          <p:cNvSpPr/>
          <p:nvPr/>
        </p:nvSpPr>
        <p:spPr>
          <a:xfrm>
            <a:off x="1184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25" name="Google Shape;101;p19"/>
          <p:cNvSpPr/>
          <p:nvPr/>
        </p:nvSpPr>
        <p:spPr>
          <a:xfrm>
            <a:off x="144594" y="4621493"/>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26" name="Google Shape;102;p19"/>
          <p:cNvSpPr/>
          <p:nvPr/>
        </p:nvSpPr>
        <p:spPr>
          <a:xfrm rot="10800000">
            <a:off x="429303" y="4459300"/>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cxnSp>
        <p:nvCxnSpPr>
          <p:cNvPr id="27" name="Google Shape;103;p19"/>
          <p:cNvCxnSpPr/>
          <p:nvPr/>
        </p:nvCxnSpPr>
        <p:spPr>
          <a:xfrm>
            <a:off x="19110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28" name="Google Shape;104;p19"/>
          <p:cNvSpPr txBox="1"/>
          <p:nvPr/>
        </p:nvSpPr>
        <p:spPr>
          <a:xfrm>
            <a:off x="19593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sp>
        <p:nvSpPr>
          <p:cNvPr id="29" name="Google Shape;105;p19"/>
          <p:cNvSpPr txBox="1"/>
          <p:nvPr/>
        </p:nvSpPr>
        <p:spPr>
          <a:xfrm>
            <a:off x="1834850" y="4799358"/>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・目的変数は視聴率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sz="1400" dirty="0">
                <a:latin typeface="A-OTF 新ゴ Pr6N R"/>
                <a:ea typeface="A-OTF 新ゴ Pr6N R"/>
                <a:cs typeface="A-OTF 新ゴ Pr6N R"/>
              </a:rPr>
              <a:t>初回</a:t>
            </a:r>
            <a:r>
              <a:rPr lang="ja-JP" altLang="en-US" sz="1400" dirty="0" smtClean="0">
                <a:latin typeface="A-OTF 新ゴ Pr6N R"/>
                <a:ea typeface="A-OTF 新ゴ Pr6N R"/>
                <a:cs typeface="A-OTF 新ゴ Pr6N R"/>
              </a:rPr>
              <a:t>からの上下動</a:t>
            </a:r>
            <a:r>
              <a:rPr lang="en-US" altLang="ja-JP" sz="1400"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・特徴量は</a:t>
            </a:r>
            <a:r>
              <a:rPr lang="en-US" altLang="ja-JP" dirty="0" smtClean="0">
                <a:latin typeface="A-OTF 新ゴ Pr6N R"/>
                <a:ea typeface="A-OTF 新ゴ Pr6N R"/>
                <a:cs typeface="A-OTF 新ゴ Pr6N R"/>
              </a:rPr>
              <a:t>EPG</a:t>
            </a:r>
            <a:r>
              <a:rPr lang="ja-JP" altLang="en-US" dirty="0" smtClean="0">
                <a:latin typeface="A-OTF 新ゴ Pr6N R"/>
                <a:ea typeface="A-OTF 新ゴ Pr6N R"/>
                <a:cs typeface="A-OTF 新ゴ Pr6N R"/>
              </a:rPr>
              <a:t>文字列</a:t>
            </a:r>
            <a:endParaRPr lang="en-US" altLang="ja-JP" dirty="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smtClean="0">
                <a:latin typeface="A-OTF 新ゴ Pr6N R"/>
                <a:ea typeface="A-OTF 新ゴ Pr6N R"/>
                <a:cs typeface="A-OTF 新ゴ Pr6N R"/>
              </a:rPr>
              <a:t>　</a:t>
            </a:r>
            <a:r>
              <a:rPr lang="ja-JP" altLang="en-US" sz="1400" dirty="0" smtClean="0">
                <a:latin typeface="A-OTF 新ゴ Pr6N R"/>
                <a:ea typeface="A-OTF 新ゴ Pr6N R"/>
                <a:cs typeface="A-OTF 新ゴ Pr6N R"/>
              </a:rPr>
              <a:t>自然言語処理、特徴量エンジ</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ニアリング</a:t>
            </a: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後述</a:t>
            </a:r>
            <a:r>
              <a:rPr lang="en-US" altLang="ja-JP" sz="1400" dirty="0" smtClean="0">
                <a:latin typeface="A-OTF 新ゴ Pr6N R"/>
                <a:ea typeface="A-OTF 新ゴ Pr6N R"/>
                <a:cs typeface="A-OTF 新ゴ Pr6N R"/>
              </a:rPr>
              <a:t>)</a:t>
            </a: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・モデルは</a:t>
            </a:r>
            <a:r>
              <a:rPr lang="en-US" altLang="ja-JP" dirty="0" smtClean="0">
                <a:latin typeface="A-OTF 新ゴ Pr6N R"/>
                <a:ea typeface="A-OTF 新ゴ Pr6N R"/>
                <a:cs typeface="A-OTF 新ゴ Pr6N R"/>
              </a:rPr>
              <a:t>lasso</a:t>
            </a:r>
            <a:r>
              <a:rPr lang="ja-JP" altLang="en-US" dirty="0" smtClean="0">
                <a:latin typeface="A-OTF 新ゴ Pr6N R"/>
                <a:ea typeface="A-OTF 新ゴ Pr6N R"/>
                <a:cs typeface="A-OTF 新ゴ Pr6N R"/>
              </a:rPr>
              <a:t>回帰</a:t>
            </a:r>
            <a:endParaRPr lang="en-US" altLang="ja-JP" dirty="0" smtClean="0">
              <a:latin typeface="A-OTF 新ゴ Pr6N R"/>
              <a:ea typeface="A-OTF 新ゴ Pr6N R"/>
              <a:cs typeface="A-OTF 新ゴ Pr6N R"/>
            </a:endParaRPr>
          </a:p>
        </p:txBody>
      </p:sp>
      <p:sp>
        <p:nvSpPr>
          <p:cNvPr id="30" name="Google Shape;106;p19"/>
          <p:cNvSpPr/>
          <p:nvPr/>
        </p:nvSpPr>
        <p:spPr>
          <a:xfrm>
            <a:off x="4630450" y="312295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1" name="Google Shape;107;p19"/>
          <p:cNvSpPr/>
          <p:nvPr/>
        </p:nvSpPr>
        <p:spPr>
          <a:xfrm>
            <a:off x="4672033" y="1590650"/>
            <a:ext cx="1486200" cy="12201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2" name="Google Shape;108;p19"/>
          <p:cNvSpPr/>
          <p:nvPr/>
        </p:nvSpPr>
        <p:spPr>
          <a:xfrm rot="10800000">
            <a:off x="47942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3" name="Google Shape;109;p19"/>
          <p:cNvSpPr txBox="1"/>
          <p:nvPr/>
        </p:nvSpPr>
        <p:spPr>
          <a:xfrm>
            <a:off x="6178250" y="1599325"/>
            <a:ext cx="2786237"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視聴率を上昇させる単語、</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下降させる単語を導出</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en-US"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結果からのインサイト</a:t>
            </a:r>
            <a:endParaRPr lang="en-US" altLang="ja-JP" dirty="0" smtClean="0">
              <a:latin typeface="A-OTF 新ゴ Pr6N R"/>
              <a:ea typeface="A-OTF 新ゴ Pr6N R"/>
              <a:cs typeface="A-OTF 新ゴ Pr6N R"/>
            </a:endParaRPr>
          </a:p>
        </p:txBody>
      </p:sp>
      <p:sp>
        <p:nvSpPr>
          <p:cNvPr id="34" name="Google Shape;110;p19"/>
          <p:cNvSpPr/>
          <p:nvPr/>
        </p:nvSpPr>
        <p:spPr>
          <a:xfrm>
            <a:off x="44304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5" name="Google Shape;111;p19"/>
          <p:cNvSpPr/>
          <p:nvPr/>
        </p:nvSpPr>
        <p:spPr>
          <a:xfrm>
            <a:off x="44618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36" name="Google Shape;112;p19"/>
          <p:cNvCxnSpPr/>
          <p:nvPr/>
        </p:nvCxnSpPr>
        <p:spPr>
          <a:xfrm>
            <a:off x="62544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37" name="Google Shape;113;p19"/>
          <p:cNvSpPr txBox="1"/>
          <p:nvPr/>
        </p:nvSpPr>
        <p:spPr>
          <a:xfrm>
            <a:off x="63027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cxnSp>
        <p:nvCxnSpPr>
          <p:cNvPr id="38" name="Google Shape;115;p19"/>
          <p:cNvCxnSpPr>
            <a:stCxn id="20" idx="2"/>
            <a:endCxn id="31" idx="1"/>
          </p:cNvCxnSpPr>
          <p:nvPr/>
        </p:nvCxnSpPr>
        <p:spPr>
          <a:xfrm rot="16200000">
            <a:off x="927850" y="2323900"/>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39" name="Google Shape;116;p19"/>
          <p:cNvSpPr txBox="1"/>
          <p:nvPr/>
        </p:nvSpPr>
        <p:spPr>
          <a:xfrm>
            <a:off x="1834851" y="1599324"/>
            <a:ext cx="2688300" cy="1181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ドラマの脚本の内容と</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視聴率の関係性を知る</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endParaRPr lang="en-US" altLang="ja-JP" sz="105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今後の制作ノウハウとして</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蓄積</a:t>
            </a:r>
            <a:r>
              <a:rPr lang="en-US" altLang="ja-JP" sz="1400" dirty="0" smtClean="0">
                <a:latin typeface="A-OTF 新ゴ Pr6N R"/>
                <a:ea typeface="A-OTF 新ゴ Pr6N R"/>
                <a:cs typeface="A-OTF 新ゴ Pr6N R"/>
              </a:rPr>
              <a:t>)</a:t>
            </a:r>
            <a:endParaRPr sz="1400" dirty="0">
              <a:latin typeface="A-OTF 新ゴ Pr6N R"/>
              <a:ea typeface="A-OTF 新ゴ Pr6N R"/>
              <a:cs typeface="A-OTF 新ゴ Pr6N R"/>
            </a:endParaRPr>
          </a:p>
        </p:txBody>
      </p:sp>
      <p:sp>
        <p:nvSpPr>
          <p:cNvPr id="40" name="正方形/長方形 39"/>
          <p:cNvSpPr/>
          <p:nvPr/>
        </p:nvSpPr>
        <p:spPr>
          <a:xfrm>
            <a:off x="4660080" y="4869160"/>
            <a:ext cx="4314001" cy="1200329"/>
          </a:xfrm>
          <a:prstGeom prst="rect">
            <a:avLst/>
          </a:prstGeom>
        </p:spPr>
        <p:txBody>
          <a:bodyPr wrap="none">
            <a:spAutoFit/>
          </a:bodyPr>
          <a:lstStyle/>
          <a:p>
            <a:r>
              <a:rPr lang="en-US" altLang="ja-JP" dirty="0">
                <a:latin typeface="A-OTF 新ゴ Pr6N R"/>
                <a:ea typeface="A-OTF 新ゴ Pr6N R"/>
                <a:cs typeface="A-OTF 新ゴ Pr6N R"/>
              </a:rPr>
              <a:t>※</a:t>
            </a:r>
            <a:r>
              <a:rPr lang="en-US" altLang="ja-JP" dirty="0" smtClean="0">
                <a:latin typeface="A-OTF 新ゴ Pr6N R"/>
                <a:ea typeface="A-OTF 新ゴ Pr6N R"/>
                <a:cs typeface="A-OTF 新ゴ Pr6N R"/>
              </a:rPr>
              <a:t>EPG</a:t>
            </a:r>
            <a:r>
              <a:rPr lang="ja-JP" altLang="en-US" dirty="0" smtClean="0">
                <a:latin typeface="A-OTF 新ゴ Pr6N R"/>
                <a:ea typeface="A-OTF 新ゴ Pr6N R"/>
                <a:cs typeface="A-OTF 新ゴ Pr6N R"/>
              </a:rPr>
              <a:t>とは</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詳細な番組表。</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d</a:t>
            </a:r>
            <a:r>
              <a:rPr lang="ja-JP" altLang="en-US" dirty="0" smtClean="0">
                <a:latin typeface="A-OTF 新ゴ Pr6N R"/>
                <a:ea typeface="A-OTF 新ゴ Pr6N R"/>
                <a:cs typeface="A-OTF 新ゴ Pr6N R"/>
              </a:rPr>
              <a:t>ボタン押下で見ることができ、</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新聞の番組表より詳細な情報を記載</a:t>
            </a:r>
            <a:endParaRPr lang="ja-JP" altLang="en-US" dirty="0">
              <a:latin typeface="A-OTF 新ゴ Pr6N R"/>
              <a:ea typeface="A-OTF 新ゴ Pr6N R"/>
              <a:cs typeface="A-OTF 新ゴ Pr6N R"/>
            </a:endParaRPr>
          </a:p>
        </p:txBody>
      </p:sp>
      <p:sp>
        <p:nvSpPr>
          <p:cNvPr id="41" name="Google Shape;109;p19"/>
          <p:cNvSpPr txBox="1"/>
          <p:nvPr/>
        </p:nvSpPr>
        <p:spPr>
          <a:xfrm>
            <a:off x="6300192" y="3284984"/>
            <a:ext cx="2843808"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結果を制作現場に</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アンオフィシャルに共有</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32830781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15</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ドラマの脚本のクオリティ・精度の向上。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そのために各回の詳細番組表の文字列データを特徴量として用いる。</a:t>
            </a:r>
            <a:endParaRPr lang="en-US" altLang="ja-JP" dirty="0" smtClean="0">
              <a:latin typeface="A-OTF 新ゴ Pr6N R"/>
              <a:ea typeface="A-OTF 新ゴ Pr6N R"/>
              <a:cs typeface="A-OTF 新ゴ Pr6N R"/>
            </a:endParaRPr>
          </a:p>
          <a:p>
            <a:endParaRPr lang="en-US" altLang="ja-JP" dirty="0">
              <a:latin typeface="A-OTF 新ゴ Pr6N R"/>
              <a:ea typeface="A-OTF 新ゴ Pr6N R"/>
              <a:cs typeface="A-OTF 新ゴ Pr6N R"/>
            </a:endParaRPr>
          </a:p>
          <a:p>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ドラマにおける脚本の重要性を説明するのは</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当然すぎて</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難しい</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その回のあらすじが書かれており、時系列的に、ドラマの脚本</a:t>
            </a:r>
            <a:r>
              <a:rPr lang="ja-JP" altLang="en-US" dirty="0" smtClean="0">
                <a:latin typeface="A-OTF 新ゴ Pr6N R"/>
                <a:ea typeface="A-OTF 新ゴ Pr6N R"/>
                <a:cs typeface="A-OTF 新ゴ Pr6N R"/>
              </a:rPr>
              <a:t>を</a:t>
            </a:r>
            <a:endParaRPr lang="en-US" altLang="ja-JP" dirty="0" smtClean="0">
              <a:latin typeface="A-OTF 新ゴ Pr6N R"/>
              <a:ea typeface="A-OTF 新ゴ Pr6N R"/>
              <a:cs typeface="A-OTF 新ゴ Pr6N R"/>
            </a:endParaRPr>
          </a:p>
          <a:p>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説明</a:t>
            </a:r>
            <a:r>
              <a:rPr lang="ja-JP" altLang="en-US" dirty="0">
                <a:latin typeface="A-OTF 新ゴ Pr6N R"/>
                <a:ea typeface="A-OTF 新ゴ Pr6N R"/>
                <a:cs typeface="A-OTF 新ゴ Pr6N R"/>
              </a:rPr>
              <a:t>する特徴量と</a:t>
            </a:r>
            <a:r>
              <a:rPr lang="ja-JP" altLang="en-US" dirty="0" smtClean="0">
                <a:latin typeface="A-OTF 新ゴ Pr6N R"/>
                <a:ea typeface="A-OTF 新ゴ Pr6N R"/>
                <a:cs typeface="A-OTF 新ゴ Pr6N R"/>
              </a:rPr>
              <a:t>なる</a:t>
            </a:r>
            <a:endParaRPr lang="en-US" altLang="ja-JP" dirty="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2" name="図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553" y="3789040"/>
            <a:ext cx="3096344" cy="1741122"/>
          </a:xfrm>
          <a:prstGeom prst="rect">
            <a:avLst/>
          </a:prstGeom>
        </p:spPr>
      </p:pic>
      <p:sp>
        <p:nvSpPr>
          <p:cNvPr id="13" name="テキスト ボックス 12"/>
          <p:cNvSpPr txBox="1"/>
          <p:nvPr/>
        </p:nvSpPr>
        <p:spPr>
          <a:xfrm>
            <a:off x="179512" y="5589240"/>
            <a:ext cx="3456384" cy="861774"/>
          </a:xfrm>
          <a:prstGeom prst="rect">
            <a:avLst/>
          </a:prstGeom>
          <a:noFill/>
        </p:spPr>
        <p:txBody>
          <a:bodyPr wrap="square" rtlCol="0">
            <a:spAutoFit/>
          </a:bodyPr>
          <a:lstStyle/>
          <a:p>
            <a:r>
              <a:rPr kumimoji="1" lang="ja-JP" altLang="en-US" dirty="0" smtClean="0"/>
              <a:t>映画において、</a:t>
            </a:r>
            <a:endParaRPr kumimoji="1" lang="en-US" altLang="ja-JP" dirty="0" smtClean="0"/>
          </a:p>
          <a:p>
            <a:r>
              <a:rPr kumimoji="1" lang="ja-JP" altLang="en-US" dirty="0" smtClean="0"/>
              <a:t>スジ</a:t>
            </a:r>
            <a:r>
              <a:rPr kumimoji="1" lang="ja-JP" altLang="ja-JP" dirty="0" smtClean="0"/>
              <a:t>:</a:t>
            </a:r>
            <a:r>
              <a:rPr kumimoji="1" lang="ja-JP" altLang="en-US" dirty="0" smtClean="0"/>
              <a:t>脚本が最重要という格言</a:t>
            </a:r>
            <a:endParaRPr kumimoji="1" lang="en-US" altLang="ja-JP" dirty="0" smtClean="0"/>
          </a:p>
          <a:p>
            <a:r>
              <a:rPr kumimoji="1" lang="ja-JP" altLang="en-US" sz="1400" dirty="0" smtClean="0"/>
              <a:t>（２は撮影、３は出演者・演技）</a:t>
            </a:r>
            <a:endParaRPr kumimoji="1" lang="ja-JP" altLang="en-US" sz="1400" dirty="0"/>
          </a:p>
        </p:txBody>
      </p:sp>
      <p:sp>
        <p:nvSpPr>
          <p:cNvPr id="14" name="正方形/長方形 13"/>
          <p:cNvSpPr/>
          <p:nvPr/>
        </p:nvSpPr>
        <p:spPr>
          <a:xfrm>
            <a:off x="539552" y="3419708"/>
            <a:ext cx="2794154" cy="369332"/>
          </a:xfrm>
          <a:prstGeom prst="rect">
            <a:avLst/>
          </a:prstGeom>
        </p:spPr>
        <p:txBody>
          <a:bodyPr wrap="none">
            <a:spAutoFit/>
          </a:bodyPr>
          <a:lstStyle/>
          <a:p>
            <a:r>
              <a:rPr lang="ja-JP" altLang="en-US" dirty="0"/>
              <a:t>映画監督 牧野省三の言葉</a:t>
            </a:r>
          </a:p>
        </p:txBody>
      </p:sp>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97744" y="3789251"/>
            <a:ext cx="2356625" cy="1444383"/>
          </a:xfrm>
          <a:prstGeom prst="rect">
            <a:avLst/>
          </a:prstGeom>
        </p:spPr>
      </p:pic>
      <p:pic>
        <p:nvPicPr>
          <p:cNvPr id="16" name="図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5187" y="4653136"/>
            <a:ext cx="4118813" cy="2020304"/>
          </a:xfrm>
          <a:prstGeom prst="rect">
            <a:avLst/>
          </a:prstGeom>
        </p:spPr>
      </p:pic>
      <p:pic>
        <p:nvPicPr>
          <p:cNvPr id="17" name="図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56176" y="3789040"/>
            <a:ext cx="1432165" cy="953042"/>
          </a:xfrm>
          <a:prstGeom prst="rect">
            <a:avLst/>
          </a:prstGeom>
        </p:spPr>
      </p:pic>
    </p:spTree>
    <p:extLst>
      <p:ext uri="{BB962C8B-B14F-4D97-AF65-F5344CB8AC3E}">
        <p14:creationId xmlns:p14="http://schemas.microsoft.com/office/powerpoint/2010/main" val="33469588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16</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3" name="角丸四角形 12"/>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今回は会社のデータを使用しなかったため、全てスクレイピングにより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収集を行った。</a:t>
            </a:r>
            <a:r>
              <a:rPr lang="en-US" altLang="ja-JP" dirty="0" smtClean="0">
                <a:latin typeface="A-OTF 新ゴ Pr6N R"/>
                <a:ea typeface="A-OTF 新ゴ Pr6N R"/>
                <a:cs typeface="A-OTF 新ゴ Pr6N R"/>
              </a:rPr>
              <a:t>2011</a:t>
            </a:r>
            <a:r>
              <a:rPr lang="ja-JP" altLang="en-US" dirty="0" smtClean="0">
                <a:latin typeface="A-OTF 新ゴ Pr6N R"/>
                <a:ea typeface="A-OTF 新ゴ Pr6N R"/>
                <a:cs typeface="A-OTF 新ゴ Pr6N R"/>
              </a:rPr>
              <a:t>年以降の民放ドラマ約</a:t>
            </a:r>
            <a:r>
              <a:rPr lang="ja-JP" altLang="ja-JP" dirty="0">
                <a:latin typeface="A-OTF 新ゴ Pr6N R"/>
                <a:ea typeface="A-OTF 新ゴ Pr6N R"/>
                <a:cs typeface="A-OTF 新ゴ Pr6N R"/>
              </a:rPr>
              <a:t>5</a:t>
            </a:r>
            <a:r>
              <a:rPr lang="en-US" altLang="ja-JP" dirty="0" smtClean="0">
                <a:latin typeface="A-OTF 新ゴ Pr6N R"/>
                <a:ea typeface="A-OTF 新ゴ Pr6N R"/>
                <a:cs typeface="A-OTF 新ゴ Pr6N R"/>
              </a:rPr>
              <a:t>00</a:t>
            </a:r>
            <a:r>
              <a:rPr lang="ja-JP" altLang="en-US" dirty="0" smtClean="0">
                <a:latin typeface="A-OTF 新ゴ Pr6N R"/>
                <a:ea typeface="A-OTF 新ゴ Pr6N R"/>
                <a:cs typeface="A-OTF 新ゴ Pr6N R"/>
              </a:rPr>
              <a:t>タイトルが対象。</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以下それぞれ、バラバラの個人サイトにあるものを利用</a:t>
            </a:r>
            <a:endParaRPr lang="en-US" altLang="ja-JP" dirty="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a)</a:t>
            </a:r>
            <a:r>
              <a:rPr lang="ja-JP" altLang="en-US" sz="1400" dirty="0" smtClean="0">
                <a:latin typeface="A-OTF 新ゴ Pr6N R"/>
                <a:ea typeface="A-OTF 新ゴ Pr6N R"/>
                <a:cs typeface="A-OTF 新ゴ Pr6N R"/>
              </a:rPr>
              <a:t>ドラマの各回、全体の平均視聴率</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b)</a:t>
            </a:r>
            <a:r>
              <a:rPr lang="ja-JP" altLang="en-US" sz="1400" dirty="0" smtClean="0">
                <a:latin typeface="A-OTF 新ゴ Pr6N R"/>
                <a:ea typeface="A-OTF 新ゴ Pr6N R"/>
                <a:cs typeface="A-OTF 新ゴ Pr6N R"/>
              </a:rPr>
              <a:t>ドラマの</a:t>
            </a:r>
            <a:r>
              <a:rPr lang="en-US" altLang="ja-JP" sz="1400" dirty="0" smtClean="0">
                <a:latin typeface="A-OTF 新ゴ Pr6N R"/>
                <a:ea typeface="A-OTF 新ゴ Pr6N R"/>
                <a:cs typeface="A-OTF 新ゴ Pr6N R"/>
              </a:rPr>
              <a:t>EPG(</a:t>
            </a:r>
            <a:r>
              <a:rPr lang="ja-JP" altLang="en-US" sz="1400" dirty="0" smtClean="0">
                <a:latin typeface="A-OTF 新ゴ Pr6N R"/>
                <a:ea typeface="A-OTF 新ゴ Pr6N R"/>
                <a:cs typeface="A-OTF 新ゴ Pr6N R"/>
              </a:rPr>
              <a:t>詳細番組表</a:t>
            </a:r>
            <a:r>
              <a:rPr lang="en-US" altLang="ja-JP" sz="1400" dirty="0" smtClean="0">
                <a:latin typeface="A-OTF 新ゴ Pr6N R"/>
                <a:ea typeface="A-OTF 新ゴ Pr6N R"/>
                <a:cs typeface="A-OTF 新ゴ Pr6N R"/>
              </a:rPr>
              <a:t>)</a:t>
            </a: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c)</a:t>
            </a:r>
            <a:r>
              <a:rPr lang="ja-JP" altLang="en-US" sz="1400" dirty="0" smtClean="0">
                <a:latin typeface="A-OTF 新ゴ Pr6N R"/>
                <a:ea typeface="A-OTF 新ゴ Pr6N R"/>
                <a:cs typeface="A-OTF 新ゴ Pr6N R"/>
              </a:rPr>
              <a:t>ドラマのカテゴリー</a:t>
            </a:r>
            <a:endParaRPr lang="en-US" altLang="ja-JP" sz="14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それぞれ</a:t>
            </a:r>
            <a:r>
              <a:rPr lang="ja-JP" altLang="en-US" sz="1600" u="sng" dirty="0" smtClean="0">
                <a:latin typeface="A-OTF 新ゴ Pr6N R"/>
                <a:ea typeface="A-OTF 新ゴ Pr6N R"/>
                <a:cs typeface="A-OTF 新ゴ Pr6N R"/>
              </a:rPr>
              <a:t>体裁が違う</a:t>
            </a:r>
            <a:r>
              <a:rPr lang="ja-JP" altLang="en-US" sz="1600" dirty="0" smtClean="0">
                <a:latin typeface="A-OTF 新ゴ Pr6N R"/>
                <a:ea typeface="A-OTF 新ゴ Pr6N R"/>
                <a:cs typeface="A-OTF 新ゴ Pr6N R"/>
              </a:rPr>
              <a:t>。また</a:t>
            </a:r>
            <a:r>
              <a:rPr lang="en-US" altLang="ja-JP" sz="1600" dirty="0" smtClean="0">
                <a:latin typeface="A-OTF 新ゴ Pr6N R"/>
                <a:ea typeface="A-OTF 新ゴ Pr6N R"/>
                <a:cs typeface="A-OTF 新ゴ Pr6N R"/>
              </a:rPr>
              <a:t>(b)</a:t>
            </a:r>
            <a:r>
              <a:rPr lang="ja-JP" altLang="en-US" sz="1600" dirty="0" smtClean="0">
                <a:latin typeface="A-OTF 新ゴ Pr6N R"/>
                <a:ea typeface="A-OTF 新ゴ Pr6N R"/>
                <a:cs typeface="A-OTF 新ゴ Pr6N R"/>
              </a:rPr>
              <a:t>は</a:t>
            </a:r>
            <a:r>
              <a:rPr lang="ja-JP" altLang="en-US" sz="1600" u="sng" dirty="0" smtClean="0">
                <a:latin typeface="A-OTF 新ゴ Pr6N R"/>
                <a:ea typeface="A-OTF 新ゴ Pr6N R"/>
                <a:cs typeface="A-OTF 新ゴ Pr6N R"/>
              </a:rPr>
              <a:t>番組名の表記揺れ、開始時刻変更</a:t>
            </a:r>
            <a:r>
              <a:rPr lang="ja-JP" altLang="en-US" sz="1600" dirty="0" smtClean="0">
                <a:latin typeface="A-OTF 新ゴ Pr6N R"/>
                <a:ea typeface="A-OTF 新ゴ Pr6N R"/>
                <a:cs typeface="A-OTF 新ゴ Pr6N R"/>
              </a:rPr>
              <a:t>など</a:t>
            </a:r>
            <a:endParaRPr lang="en-US" altLang="ja-JP" sz="1600" dirty="0">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20" name="正方形/長方形 19"/>
          <p:cNvSpPr/>
          <p:nvPr/>
        </p:nvSpPr>
        <p:spPr>
          <a:xfrm>
            <a:off x="6156176" y="3429000"/>
            <a:ext cx="2582758" cy="369332"/>
          </a:xfrm>
          <a:prstGeom prst="rect">
            <a:avLst/>
          </a:prstGeom>
        </p:spPr>
        <p:txBody>
          <a:bodyPr wrap="none">
            <a:spAutoFit/>
          </a:bodyPr>
          <a:lstStyle/>
          <a:p>
            <a:r>
              <a:rPr lang="ja-JP" altLang="en-US" dirty="0">
                <a:latin typeface="A-OTF 新ゴ Pr6N R"/>
                <a:ea typeface="A-OTF 新ゴ Pr6N R"/>
                <a:cs typeface="A-OTF 新ゴ Pr6N R"/>
              </a:rPr>
              <a:t>(</a:t>
            </a:r>
            <a:r>
              <a:rPr lang="en-US" altLang="ja-JP" dirty="0">
                <a:latin typeface="A-OTF 新ゴ Pr6N R"/>
                <a:ea typeface="A-OTF 新ゴ Pr6N R"/>
                <a:cs typeface="A-OTF 新ゴ Pr6N R"/>
              </a:rPr>
              <a:t>c)</a:t>
            </a:r>
            <a:r>
              <a:rPr lang="ja-JP" altLang="en-US" dirty="0">
                <a:latin typeface="A-OTF 新ゴ Pr6N R"/>
                <a:ea typeface="A-OTF 新ゴ Pr6N R"/>
                <a:cs typeface="A-OTF 新ゴ Pr6N R"/>
              </a:rPr>
              <a:t>ドラマのカテゴリー</a:t>
            </a:r>
            <a:endParaRPr lang="en-US" altLang="ja-JP" dirty="0">
              <a:latin typeface="A-OTF 新ゴ Pr6N R"/>
              <a:ea typeface="A-OTF 新ゴ Pr6N R"/>
              <a:cs typeface="A-OTF 新ゴ Pr6N R"/>
            </a:endParaRPr>
          </a:p>
        </p:txBody>
      </p:sp>
      <p:pic>
        <p:nvPicPr>
          <p:cNvPr id="21" name="図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504" y="3658694"/>
            <a:ext cx="1809234" cy="3199306"/>
          </a:xfrm>
          <a:prstGeom prst="rect">
            <a:avLst/>
          </a:prstGeom>
        </p:spPr>
      </p:pic>
      <p:sp>
        <p:nvSpPr>
          <p:cNvPr id="22" name="正方形/長方形 21"/>
          <p:cNvSpPr/>
          <p:nvPr/>
        </p:nvSpPr>
        <p:spPr>
          <a:xfrm>
            <a:off x="0" y="3429000"/>
            <a:ext cx="2121093"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a)</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の視聴率</a:t>
            </a:r>
            <a:endParaRPr lang="en-US" altLang="ja-JP" dirty="0">
              <a:latin typeface="A-OTF 新ゴ Pr6N R"/>
              <a:ea typeface="A-OTF 新ゴ Pr6N R"/>
              <a:cs typeface="A-OTF 新ゴ Pr6N R"/>
            </a:endParaRPr>
          </a:p>
        </p:txBody>
      </p:sp>
      <p:pic>
        <p:nvPicPr>
          <p:cNvPr id="23" name="図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51720" y="3789040"/>
            <a:ext cx="4692318" cy="1354685"/>
          </a:xfrm>
          <a:prstGeom prst="rect">
            <a:avLst/>
          </a:prstGeom>
        </p:spPr>
      </p:pic>
      <p:sp>
        <p:nvSpPr>
          <p:cNvPr id="24" name="正方形/長方形 23"/>
          <p:cNvSpPr/>
          <p:nvPr/>
        </p:nvSpPr>
        <p:spPr>
          <a:xfrm>
            <a:off x="2044968" y="3399465"/>
            <a:ext cx="1954381"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a:latin typeface="A-OTF 新ゴ Pr6N R"/>
                <a:ea typeface="A-OTF 新ゴ Pr6N R"/>
                <a:cs typeface="A-OTF 新ゴ Pr6N R"/>
              </a:rPr>
              <a:t>b</a:t>
            </a:r>
            <a:r>
              <a:rPr lang="en-US" altLang="ja-JP" dirty="0" smtClean="0">
                <a:latin typeface="A-OTF 新ゴ Pr6N R"/>
                <a:ea typeface="A-OTF 新ゴ Pr6N R"/>
                <a:cs typeface="A-OTF 新ゴ Pr6N R"/>
              </a:rPr>
              <a:t>)</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a:t>
            </a:r>
            <a:r>
              <a:rPr lang="en-US" altLang="ja-JP" dirty="0" smtClean="0">
                <a:latin typeface="A-OTF 新ゴ Pr6N R"/>
                <a:ea typeface="A-OTF 新ゴ Pr6N R"/>
                <a:cs typeface="A-OTF 新ゴ Pr6N R"/>
              </a:rPr>
              <a:t>EPG</a:t>
            </a:r>
            <a:endParaRPr lang="en-US" altLang="ja-JP" dirty="0">
              <a:latin typeface="A-OTF 新ゴ Pr6N R"/>
              <a:ea typeface="A-OTF 新ゴ Pr6N R"/>
              <a:cs typeface="A-OTF 新ゴ Pr6N R"/>
            </a:endParaRPr>
          </a:p>
        </p:txBody>
      </p:sp>
      <p:pic>
        <p:nvPicPr>
          <p:cNvPr id="4" name="図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61739" y="3789040"/>
            <a:ext cx="2893005" cy="1800200"/>
          </a:xfrm>
          <a:prstGeom prst="rect">
            <a:avLst/>
          </a:prstGeom>
        </p:spPr>
      </p:pic>
      <p:pic>
        <p:nvPicPr>
          <p:cNvPr id="25" name="図 2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091100" y="5175237"/>
            <a:ext cx="4182700" cy="1278099"/>
          </a:xfrm>
          <a:prstGeom prst="rect">
            <a:avLst/>
          </a:prstGeom>
        </p:spPr>
      </p:pic>
      <p:sp>
        <p:nvSpPr>
          <p:cNvPr id="26" name="大波 25"/>
          <p:cNvSpPr/>
          <p:nvPr/>
        </p:nvSpPr>
        <p:spPr bwMode="auto">
          <a:xfrm>
            <a:off x="2339752" y="4958102"/>
            <a:ext cx="3960440" cy="216024"/>
          </a:xfrm>
          <a:prstGeom prst="wav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35648635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17</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17</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8403466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18</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8" name="図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4797" y="2852936"/>
            <a:ext cx="8564547" cy="3744416"/>
          </a:xfrm>
          <a:prstGeom prst="rect">
            <a:avLst/>
          </a:prstGeom>
        </p:spPr>
      </p:pic>
      <p:sp>
        <p:nvSpPr>
          <p:cNvPr id="17" name="テキスト ボックス 16"/>
          <p:cNvSpPr txBox="1"/>
          <p:nvPr/>
        </p:nvSpPr>
        <p:spPr>
          <a:xfrm>
            <a:off x="179512" y="1772816"/>
            <a:ext cx="4104456" cy="1015663"/>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r>
              <a:rPr lang="en-US" altLang="ja-JP" sz="2400" dirty="0">
                <a:latin typeface="A-OTF 新ゴ Pr6N R"/>
                <a:ea typeface="A-OTF 新ゴ Pr6N R"/>
                <a:cs typeface="A-OTF 新ゴ Pr6N R"/>
              </a:rPr>
              <a:t>EPG</a:t>
            </a:r>
            <a:r>
              <a:rPr lang="ja-JP" altLang="en-US" sz="2400" dirty="0">
                <a:latin typeface="A-OTF 新ゴ Pr6N R"/>
                <a:ea typeface="A-OTF 新ゴ Pr6N R"/>
                <a:cs typeface="A-OTF 新ゴ Pr6N R"/>
              </a:rPr>
              <a:t>文字列</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a:latin typeface="A-OTF 新ゴ Pr6N R"/>
                <a:ea typeface="A-OTF 新ゴ Pr6N R"/>
                <a:cs typeface="A-OTF 新ゴ Pr6N R"/>
              </a:rPr>
              <a:t> 自然言語処理</a:t>
            </a:r>
            <a:r>
              <a:rPr lang="ja-JP" altLang="en-US"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特徴量</a:t>
            </a:r>
            <a:r>
              <a:rPr lang="ja-JP" altLang="en-US" dirty="0">
                <a:latin typeface="A-OTF 新ゴ Pr6N R"/>
                <a:ea typeface="A-OTF 新ゴ Pr6N R"/>
                <a:cs typeface="A-OTF 新ゴ Pr6N R"/>
              </a:rPr>
              <a:t>エンジニアリング</a:t>
            </a:r>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後述</a:t>
            </a:r>
            <a:r>
              <a:rPr lang="en-US" altLang="ja-JP" dirty="0" smtClean="0">
                <a:latin typeface="A-OTF 新ゴ Pr6N R"/>
                <a:ea typeface="A-OTF 新ゴ Pr6N R"/>
                <a:cs typeface="A-OTF 新ゴ Pr6N R"/>
              </a:rPr>
              <a:t>)</a:t>
            </a:r>
            <a:endParaRPr lang="en-US" altLang="ja-JP" dirty="0">
              <a:latin typeface="A-OTF 新ゴ Pr6N R"/>
              <a:ea typeface="A-OTF 新ゴ Pr6N R"/>
              <a:cs typeface="A-OTF 新ゴ Pr6N R"/>
            </a:endParaRPr>
          </a:p>
        </p:txBody>
      </p:sp>
      <p:sp>
        <p:nvSpPr>
          <p:cNvPr id="27" name="テキスト ボックス 26"/>
          <p:cNvSpPr txBox="1"/>
          <p:nvPr/>
        </p:nvSpPr>
        <p:spPr>
          <a:xfrm>
            <a:off x="385192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モデルL</a:t>
            </a:r>
            <a:r>
              <a:rPr lang="en-US" altLang="ja-JP" sz="2400" dirty="0" smtClean="0">
                <a:latin typeface="A-OTF 新ゴ Pr6N R"/>
                <a:ea typeface="A-OTF 新ゴ Pr6N R"/>
                <a:cs typeface="A-OTF 新ゴ Pr6N R"/>
              </a:rPr>
              <a:t>ASSO</a:t>
            </a:r>
            <a:r>
              <a:rPr lang="ja-JP" altLang="en-US" sz="2400" dirty="0" smtClean="0">
                <a:latin typeface="A-OTF 新ゴ Pr6N R"/>
                <a:ea typeface="A-OTF 新ゴ Pr6N R"/>
                <a:cs typeface="A-OTF 新ゴ Pr6N R"/>
              </a:rPr>
              <a:t>回帰</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回帰係数から解釈</a:t>
            </a:r>
            <a:endParaRPr lang="en-US" altLang="ja-JP" dirty="0">
              <a:latin typeface="A-OTF 新ゴ Pr6N R"/>
              <a:ea typeface="A-OTF 新ゴ Pr6N R"/>
              <a:cs typeface="A-OTF 新ゴ Pr6N R"/>
            </a:endParaRPr>
          </a:p>
        </p:txBody>
      </p:sp>
      <p:sp>
        <p:nvSpPr>
          <p:cNvPr id="28" name="テキスト ボックス 27"/>
          <p:cNvSpPr txBox="1"/>
          <p:nvPr/>
        </p:nvSpPr>
        <p:spPr>
          <a:xfrm>
            <a:off x="673224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視聴率の上下動</a:t>
            </a:r>
          </a:p>
          <a:p>
            <a:pPr lvl="0">
              <a:spcBef>
                <a:spcPts val="0"/>
              </a:spcBef>
              <a:spcAft>
                <a:spcPts val="0"/>
              </a:spcAft>
              <a:buClr>
                <a:srgbClr val="000000"/>
              </a:buClr>
              <a:buSzPts val="1400"/>
            </a:pPr>
            <a:r>
              <a:rPr lang="ja-JP" altLang="ja-JP"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目的変数も最適化</a:t>
            </a:r>
            <a:endParaRPr lang="en-US" altLang="ja-JP" dirty="0" smtClean="0">
              <a:latin typeface="A-OTF 新ゴ Pr6N R"/>
              <a:ea typeface="A-OTF 新ゴ Pr6N R"/>
              <a:cs typeface="A-OTF 新ゴ Pr6N R"/>
            </a:endParaRPr>
          </a:p>
        </p:txBody>
      </p:sp>
      <p:sp>
        <p:nvSpPr>
          <p:cNvPr id="4" name="テキスト ボックス 3"/>
          <p:cNvSpPr txBox="1"/>
          <p:nvPr/>
        </p:nvSpPr>
        <p:spPr>
          <a:xfrm>
            <a:off x="323528" y="5529426"/>
            <a:ext cx="3816424" cy="400110"/>
          </a:xfrm>
          <a:prstGeom prst="rect">
            <a:avLst/>
          </a:prstGeom>
          <a:noFill/>
        </p:spPr>
        <p:txBody>
          <a:bodyPr wrap="square" rtlCol="0">
            <a:spAutoFit/>
          </a:bodyPr>
          <a:lstStyle/>
          <a:p>
            <a:r>
              <a:rPr kumimoji="1" lang="ja-JP"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恋　</a:t>
            </a:r>
            <a:r>
              <a:rPr kumimoji="1" lang="ja-JP" alt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愛　失恋　出会い　合コン、、、</a:t>
            </a:r>
            <a:endParaRPr kumimoji="1" lang="ja-JP" alt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2529605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19</a:t>
            </a:fld>
            <a:endParaRPr lang="es-ES" altLang="ja-JP"/>
          </a:p>
        </p:txBody>
      </p:sp>
      <p:sp>
        <p:nvSpPr>
          <p:cNvPr id="7" name="正方形/長方形 6"/>
          <p:cNvSpPr/>
          <p:nvPr/>
        </p:nvSpPr>
        <p:spPr bwMode="auto">
          <a:xfrm>
            <a:off x="-10344"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19</a:t>
            </a:fld>
            <a:endParaRPr lang="es-ES" altLang="ja-JP"/>
          </a:p>
        </p:txBody>
      </p:sp>
      <p:pic>
        <p:nvPicPr>
          <p:cNvPr id="12" name="図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b="1" u="sng" dirty="0" smtClean="0">
                <a:solidFill>
                  <a:schemeClr val="tx1"/>
                </a:solidFill>
                <a:latin typeface="A-OTF 新ゴ Pr6N R"/>
                <a:ea typeface="A-OTF 新ゴ Pr6N R"/>
                <a:cs typeface="A-OTF 新ゴ Pr6N R"/>
              </a:rPr>
              <a:t>目的</a:t>
            </a:r>
            <a:r>
              <a:rPr lang="ja-JP" altLang="en-US" sz="3600" dirty="0" smtClean="0">
                <a:solidFill>
                  <a:schemeClr val="tx1"/>
                </a:solidFill>
                <a:latin typeface="A-OTF 新ゴ Pr6N R"/>
                <a:ea typeface="A-OTF 新ゴ Pr6N R"/>
                <a:cs typeface="A-OTF 新ゴ Pr6N R"/>
              </a:rPr>
              <a:t>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6" name="角丸四角形 15"/>
          <p:cNvSpPr/>
          <p:nvPr/>
        </p:nvSpPr>
        <p:spPr bwMode="auto">
          <a:xfrm>
            <a:off x="683568" y="1340768"/>
            <a:ext cx="7920880" cy="230425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・目的変数の最適なエンジニアリングを実施</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ドラマを「事前の話題性」と「実際の中身」に分けて考える。</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前者は、出演者の力、宣伝</a:t>
            </a:r>
            <a:r>
              <a:rPr lang="ja-JP" altLang="en-US" sz="1200" dirty="0" smtClean="0">
                <a:latin typeface="A-OTF 新ゴ Pr6N R"/>
                <a:ea typeface="A-OTF 新ゴ Pr6N R"/>
                <a:cs typeface="A-OTF 新ゴ Pr6N R"/>
              </a:rPr>
              <a:t>など</a:t>
            </a:r>
            <a:r>
              <a:rPr lang="ja-JP" altLang="en-US" sz="1600" dirty="0" smtClean="0">
                <a:latin typeface="A-OTF 新ゴ Pr6N R"/>
                <a:ea typeface="A-OTF 新ゴ Pr6N R"/>
                <a:cs typeface="A-OTF 新ゴ Pr6N R"/>
              </a:rPr>
              <a:t>、</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en-US" altLang="ja-JP" sz="1600" dirty="0" smtClean="0">
                <a:latin typeface="A-OTF 新ゴ Pr6N R"/>
                <a:ea typeface="A-OTF 新ゴ Pr6N R"/>
                <a:cs typeface="A-OTF 新ゴ Pr6N R"/>
              </a:rPr>
              <a:t> </a:t>
            </a:r>
            <a:r>
              <a:rPr lang="ja-JP" altLang="en-US" sz="1600" dirty="0" smtClean="0">
                <a:latin typeface="A-OTF 新ゴ Pr6N R"/>
                <a:ea typeface="A-OTF 新ゴ Pr6N R"/>
                <a:cs typeface="A-OTF 新ゴ Pr6N R"/>
              </a:rPr>
              <a:t>- 後者は、脚本の良し悪し　</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に影響されると考え、以下のように設定。</a:t>
            </a:r>
            <a:endParaRPr lang="en-US" altLang="ja-JP" sz="1600" dirty="0" smtClean="0">
              <a:latin typeface="A-OTF 新ゴ Pr6N R"/>
              <a:ea typeface="A-OTF 新ゴ Pr6N R"/>
              <a:cs typeface="A-OTF 新ゴ Pr6N R"/>
            </a:endParaRPr>
          </a:p>
          <a:p>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a:solidFill>
                  <a:srgbClr val="000000"/>
                </a:solidFill>
                <a:latin typeface="A-OTF 新ゴ Pr6N R"/>
                <a:ea typeface="A-OTF 新ゴ Pr6N R"/>
              </a:rPr>
              <a:t>l1</a:t>
            </a:r>
            <a:r>
              <a:rPr lang="ja-JP" altLang="en-US" sz="1600" dirty="0">
                <a:solidFill>
                  <a:srgbClr val="000000"/>
                </a:solidFill>
                <a:latin typeface="A-OTF 新ゴ Pr6N R"/>
                <a:ea typeface="A-OTF 新ゴ Pr6N R"/>
              </a:rPr>
              <a:t>ノルム、使用する説明変数量の増加に対して、損失関数でペナルティ</a:t>
            </a:r>
            <a:r>
              <a:rPr lang="ja-JP" altLang="en-US" sz="1600" dirty="0" smtClean="0">
                <a:solidFill>
                  <a:srgbClr val="000000"/>
                </a:solidFill>
                <a:latin typeface="A-OTF 新ゴ Pr6N R"/>
                <a:ea typeface="A-OTF 新ゴ Pr6N R"/>
              </a:rPr>
              <a:t>を</a:t>
            </a:r>
            <a:endParaRPr lang="en-US" altLang="ja-JP" sz="1600" dirty="0" smtClean="0">
              <a:solidFill>
                <a:srgbClr val="000000"/>
              </a:solidFill>
              <a:latin typeface="A-OTF 新ゴ Pr6N R"/>
              <a:ea typeface="A-OTF 新ゴ Pr6N R"/>
            </a:endParaRPr>
          </a:p>
          <a:p>
            <a:r>
              <a:rPr lang="ja-JP" altLang="ja-JP" sz="1600" dirty="0">
                <a:solidFill>
                  <a:srgbClr val="000000"/>
                </a:solidFill>
                <a:latin typeface="A-OTF 新ゴ Pr6N R"/>
                <a:ea typeface="A-OTF 新ゴ Pr6N R"/>
              </a:rPr>
              <a:t>　</a:t>
            </a:r>
            <a:r>
              <a:rPr lang="ja-JP" altLang="en-US" sz="1600" dirty="0" smtClean="0">
                <a:solidFill>
                  <a:srgbClr val="000000"/>
                </a:solidFill>
                <a:latin typeface="A-OTF 新ゴ Pr6N R"/>
                <a:ea typeface="A-OTF 新ゴ Pr6N R"/>
              </a:rPr>
              <a:t>実装した回帰</a:t>
            </a:r>
            <a:r>
              <a:rPr lang="ja-JP" altLang="en-US" sz="1600" dirty="0">
                <a:solidFill>
                  <a:srgbClr val="000000"/>
                </a:solidFill>
                <a:latin typeface="A-OTF 新ゴ Pr6N R"/>
                <a:ea typeface="A-OTF 新ゴ Pr6N R"/>
              </a:rPr>
              <a:t>分析モデル</a:t>
            </a:r>
          </a:p>
          <a:p>
            <a:endParaRPr lang="en-US" altLang="ja-JP" sz="1600" dirty="0">
              <a:latin typeface="A-OTF 新ゴ Pr6N R"/>
              <a:ea typeface="A-OTF 新ゴ Pr6N R"/>
              <a:cs typeface="A-OTF 新ゴ Pr6N R"/>
            </a:endParaRPr>
          </a:p>
        </p:txBody>
      </p:sp>
      <p:sp>
        <p:nvSpPr>
          <p:cNvPr id="4" name="正方形/長方形 3"/>
          <p:cNvSpPr/>
          <p:nvPr/>
        </p:nvSpPr>
        <p:spPr>
          <a:xfrm>
            <a:off x="2699792" y="3903439"/>
            <a:ext cx="5718180" cy="461665"/>
          </a:xfrm>
          <a:prstGeom prst="rect">
            <a:avLst/>
          </a:prstGeom>
        </p:spPr>
        <p:txBody>
          <a:bodyPr wrap="none">
            <a:spAutoFit/>
          </a:bodyPr>
          <a:lstStyle/>
          <a:p>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全話の平均視聴率</a:t>
            </a:r>
            <a:r>
              <a:rPr lang="en-US" altLang="ja-JP" sz="2400" dirty="0" smtClean="0">
                <a:latin typeface="A-OTF 新ゴ Pr6N R"/>
                <a:ea typeface="A-OTF 新ゴ Pr6N R"/>
                <a:cs typeface="A-OTF 新ゴ Pr6N R"/>
              </a:rPr>
              <a:t>)  / (</a:t>
            </a:r>
            <a:r>
              <a:rPr lang="ja-JP" altLang="en-US" sz="2400" dirty="0" smtClean="0">
                <a:latin typeface="A-OTF 新ゴ Pr6N R"/>
                <a:ea typeface="A-OTF 新ゴ Pr6N R"/>
                <a:cs typeface="A-OTF 新ゴ Pr6N R"/>
              </a:rPr>
              <a:t>初回の視聴率</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endParaRPr lang="en-US" altLang="ja-JP" dirty="0" smtClean="0">
              <a:latin typeface="A-OTF 新ゴ Pr6N R"/>
              <a:ea typeface="A-OTF 新ゴ Pr6N R"/>
              <a:cs typeface="A-OTF 新ゴ Pr6N R"/>
            </a:endParaRPr>
          </a:p>
        </p:txBody>
      </p:sp>
      <p:sp>
        <p:nvSpPr>
          <p:cNvPr id="22" name="正方形/長方形 21"/>
          <p:cNvSpPr/>
          <p:nvPr/>
        </p:nvSpPr>
        <p:spPr>
          <a:xfrm>
            <a:off x="825694" y="3903439"/>
            <a:ext cx="2162130" cy="461665"/>
          </a:xfrm>
          <a:prstGeom prst="rect">
            <a:avLst/>
          </a:prstGeom>
        </p:spPr>
        <p:txBody>
          <a:bodyPr wrap="none">
            <a:spAutoFit/>
          </a:bodyPr>
          <a:lstStyle/>
          <a:p>
            <a:r>
              <a:rPr lang="ja-JP" altLang="en-US" sz="2400" dirty="0">
                <a:latin typeface="A-OTF 新ゴ Pr6N R"/>
                <a:ea typeface="A-OTF 新ゴ Pr6N R"/>
                <a:cs typeface="A-OTF 新ゴ Pr6N R"/>
              </a:rPr>
              <a:t>目的</a:t>
            </a:r>
            <a:r>
              <a:rPr lang="ja-JP" altLang="en-US" sz="2400" dirty="0" smtClean="0">
                <a:latin typeface="A-OTF 新ゴ Pr6N R"/>
                <a:ea typeface="A-OTF 新ゴ Pr6N R"/>
                <a:cs typeface="A-OTF 新ゴ Pr6N R"/>
              </a:rPr>
              <a:t>変数 </a:t>
            </a:r>
            <a:r>
              <a:rPr lang="en-US" altLang="ja-JP" sz="2400" dirty="0" smtClean="0">
                <a:latin typeface="A-OTF 新ゴ Pr6N R"/>
                <a:ea typeface="A-OTF 新ゴ Pr6N R"/>
                <a:cs typeface="A-OTF 新ゴ Pr6N R"/>
              </a:rPr>
              <a:t>Y </a:t>
            </a:r>
            <a:r>
              <a:rPr lang="ja-JP" altLang="en-US" sz="2400" dirty="0">
                <a:latin typeface="A-OTF 新ゴ Pr6N R"/>
                <a:ea typeface="A-OTF 新ゴ Pr6N R"/>
                <a:cs typeface="A-OTF 新ゴ Pr6N R"/>
              </a:rPr>
              <a:t>＝</a:t>
            </a:r>
            <a:endParaRPr lang="ja-JP" altLang="en-US" sz="2400" dirty="0"/>
          </a:p>
        </p:txBody>
      </p:sp>
      <p:pic>
        <p:nvPicPr>
          <p:cNvPr id="23" name="図 2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1560" y="5517232"/>
            <a:ext cx="6990248" cy="850136"/>
          </a:xfrm>
          <a:prstGeom prst="rect">
            <a:avLst/>
          </a:prstGeom>
        </p:spPr>
      </p:pic>
      <p:sp>
        <p:nvSpPr>
          <p:cNvPr id="24" name="正方形/長方形 23"/>
          <p:cNvSpPr/>
          <p:nvPr/>
        </p:nvSpPr>
        <p:spPr>
          <a:xfrm>
            <a:off x="827584" y="4407495"/>
            <a:ext cx="4888177" cy="461665"/>
          </a:xfrm>
          <a:prstGeom prst="rect">
            <a:avLst/>
          </a:prstGeom>
        </p:spPr>
        <p:txBody>
          <a:bodyPr wrap="none">
            <a:spAutoFit/>
          </a:bodyPr>
          <a:lstStyle/>
          <a:p>
            <a:r>
              <a:rPr lang="en-US" altLang="ja-JP" sz="2400" dirty="0" smtClean="0"/>
              <a:t>(</a:t>
            </a:r>
            <a:r>
              <a:rPr lang="ja-JP" altLang="en-US" sz="2400" dirty="0" smtClean="0"/>
              <a:t>さらに </a:t>
            </a:r>
            <a:r>
              <a:rPr lang="en-US" altLang="ja-JP" sz="2400" dirty="0" smtClean="0"/>
              <a:t>Y</a:t>
            </a:r>
            <a:r>
              <a:rPr lang="ja-JP" altLang="en-US" sz="2400" dirty="0" smtClean="0"/>
              <a:t> を平均０、分散１に標準化</a:t>
            </a:r>
            <a:r>
              <a:rPr lang="en-US" altLang="ja-JP" sz="2400" dirty="0" smtClean="0"/>
              <a:t>)</a:t>
            </a:r>
            <a:endParaRPr lang="ja-JP" altLang="en-US" sz="2400" dirty="0"/>
          </a:p>
        </p:txBody>
      </p:sp>
    </p:spTree>
    <p:extLst>
      <p:ext uri="{BB962C8B-B14F-4D97-AF65-F5344CB8AC3E}">
        <p14:creationId xmlns:p14="http://schemas.microsoft.com/office/powerpoint/2010/main" val="36164856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2204864"/>
            <a:ext cx="799345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lang="ja-JP" altLang="en-US" sz="3200" u="sng" dirty="0" smtClean="0">
                <a:solidFill>
                  <a:schemeClr val="tx1"/>
                </a:solidFill>
                <a:latin typeface="A-OTF 新ゴ Pr6N R"/>
                <a:ea typeface="A-OTF 新ゴ Pr6N R"/>
                <a:cs typeface="A-OTF 新ゴ Pr6N R"/>
              </a:rPr>
              <a:t>今回の内容は個人</a:t>
            </a:r>
            <a:r>
              <a:rPr lang="ja-JP" altLang="en-US" sz="3200" u="sng" dirty="0">
                <a:solidFill>
                  <a:schemeClr val="tx1"/>
                </a:solidFill>
                <a:latin typeface="A-OTF 新ゴ Pr6N R"/>
                <a:ea typeface="A-OTF 新ゴ Pr6N R"/>
                <a:cs typeface="A-OTF 新ゴ Pr6N R"/>
              </a:rPr>
              <a:t>の見解で</a:t>
            </a:r>
            <a:r>
              <a:rPr lang="ja-JP" altLang="en-US" sz="3200" u="sng" dirty="0" smtClean="0">
                <a:solidFill>
                  <a:schemeClr val="tx1"/>
                </a:solidFill>
                <a:latin typeface="A-OTF 新ゴ Pr6N R"/>
                <a:ea typeface="A-OTF 新ゴ Pr6N R"/>
                <a:cs typeface="A-OTF 新ゴ Pr6N R"/>
              </a:rPr>
              <a:t>あり</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所属する団体</a:t>
            </a:r>
            <a:r>
              <a:rPr lang="ja-JP" altLang="en-US" sz="3200" u="sng" dirty="0">
                <a:solidFill>
                  <a:schemeClr val="tx1"/>
                </a:solidFill>
                <a:latin typeface="A-OTF 新ゴ Pr6N R"/>
                <a:ea typeface="A-OTF 新ゴ Pr6N R"/>
                <a:cs typeface="A-OTF 新ゴ Pr6N R"/>
              </a:rPr>
              <a:t>とは</a:t>
            </a:r>
            <a:r>
              <a:rPr lang="ja-JP" altLang="en-US" sz="3200" u="sng" dirty="0" smtClean="0">
                <a:solidFill>
                  <a:schemeClr val="tx1"/>
                </a:solidFill>
                <a:latin typeface="A-OTF 新ゴ Pr6N R"/>
                <a:ea typeface="A-OTF 新ゴ Pr6N R"/>
                <a:cs typeface="A-OTF 新ゴ Pr6N R"/>
              </a:rPr>
              <a:t>関係ありません</a:t>
            </a:r>
            <a:endParaRPr lang="en-US" altLang="ja-JP" sz="3200" u="sng" dirty="0" smtClean="0">
              <a:solidFill>
                <a:schemeClr val="tx1"/>
              </a:solidFill>
              <a:latin typeface="A-OTF 新ゴ Pr6N R"/>
              <a:ea typeface="A-OTF 新ゴ Pr6N R"/>
              <a:cs typeface="A-OTF 新ゴ Pr6N R"/>
            </a:endParaRPr>
          </a:p>
          <a:p>
            <a:endParaRPr lang="en-US" altLang="ja-JP" sz="3200" u="sng" dirty="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また使用データは全て個人の範囲内で</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入手可能なものに限定しています</a:t>
            </a:r>
            <a:endParaRPr lang="en-US" altLang="ja-JP" sz="3200" u="sng"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20</a:t>
            </a:fld>
            <a:endParaRPr lang="es-ES" altLang="ja-JP"/>
          </a:p>
        </p:txBody>
      </p:sp>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20</a:t>
            </a:fld>
            <a:endParaRPr lang="es-ES" altLang="ja-JP"/>
          </a:p>
        </p:txBody>
      </p:sp>
      <p:pic>
        <p:nvPicPr>
          <p:cNvPr id="12" name="図 1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u="sng" dirty="0" smtClean="0">
                <a:solidFill>
                  <a:schemeClr val="tx1"/>
                </a:solidFill>
                <a:latin typeface="A-OTF 新ゴ Pr6N R"/>
                <a:ea typeface="A-OTF 新ゴ Pr6N R"/>
                <a:cs typeface="A-OTF 新ゴ Pr6N R"/>
              </a:rPr>
              <a:t>説明</a:t>
            </a:r>
            <a:r>
              <a:rPr lang="ja-JP" altLang="en-US" sz="3600" dirty="0" smtClean="0">
                <a:solidFill>
                  <a:schemeClr val="tx1"/>
                </a:solidFill>
                <a:latin typeface="A-OTF 新ゴ Pr6N R"/>
                <a:ea typeface="A-OTF 新ゴ Pr6N R"/>
                <a:cs typeface="A-OTF 新ゴ Pr6N R"/>
              </a:rPr>
              <a:t>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7" name="テキスト ボックス 16"/>
          <p:cNvSpPr txBox="1"/>
          <p:nvPr/>
        </p:nvSpPr>
        <p:spPr>
          <a:xfrm>
            <a:off x="1115616" y="361061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恋愛ドラマ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2" name="角丸四角形 31"/>
          <p:cNvSpPr/>
          <p:nvPr/>
        </p:nvSpPr>
        <p:spPr bwMode="auto">
          <a:xfrm>
            <a:off x="683568" y="1341656"/>
            <a:ext cx="7920880" cy="2159352"/>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説明変数の最適なエンジニアリングを実施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・ドラマカテゴリーによって、最低限最適な脚本は異なると仮定</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恋愛ドラマ、刑事</a:t>
            </a:r>
            <a:r>
              <a:rPr lang="ja-JP"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事件ドラマの２大カテゴリーとその他で分割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smtClean="0">
                <a:latin typeface="A-OTF 新ゴ Pr6N R"/>
                <a:ea typeface="A-OTF 新ゴ Pr6N R"/>
                <a:cs typeface="A-OTF 新ゴ Pr6N R"/>
              </a:rPr>
              <a:t>EPG</a:t>
            </a:r>
            <a:r>
              <a:rPr lang="ja-JP" altLang="en-US" sz="1600" dirty="0" smtClean="0">
                <a:latin typeface="A-OTF 新ゴ Pr6N R"/>
                <a:ea typeface="A-OTF 新ゴ Pr6N R"/>
                <a:cs typeface="A-OTF 新ゴ Pr6N R"/>
              </a:rPr>
              <a:t>の時系列性に注意し、ドラマごとに序盤、中盤、終盤３分割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・分割した</a:t>
            </a:r>
            <a:r>
              <a:rPr lang="ja-JP" altLang="en-US" sz="1600" dirty="0"/>
              <a:t>ドラマ</a:t>
            </a:r>
            <a:r>
              <a:rPr lang="mr-IN" altLang="ja-JP" sz="1600" dirty="0"/>
              <a:t>A(</a:t>
            </a:r>
            <a:r>
              <a:rPr lang="ja-JP" altLang="en-US" sz="1600" dirty="0"/>
              <a:t>序盤</a:t>
            </a:r>
            <a:r>
              <a:rPr lang="mr-IN" altLang="ja-JP" sz="1600" dirty="0" smtClean="0"/>
              <a:t>)</a:t>
            </a:r>
            <a:r>
              <a:rPr lang="ja-JP" altLang="en-US" sz="1600" dirty="0" smtClean="0"/>
              <a:t>、</a:t>
            </a:r>
            <a:r>
              <a:rPr lang="ja-JP" altLang="en-US" sz="1600" dirty="0"/>
              <a:t>ドラマ</a:t>
            </a:r>
            <a:r>
              <a:rPr lang="mr-IN" altLang="ja-JP" sz="1600" dirty="0"/>
              <a:t>C(</a:t>
            </a:r>
            <a:r>
              <a:rPr lang="ja-JP" altLang="en-US" sz="1600" dirty="0"/>
              <a:t>中盤</a:t>
            </a:r>
            <a:r>
              <a:rPr lang="mr-IN" altLang="ja-JP" sz="1600" dirty="0" smtClean="0"/>
              <a:t>)</a:t>
            </a:r>
            <a:r>
              <a:rPr lang="ja-JP" altLang="en-US" sz="1600" dirty="0" smtClean="0"/>
              <a:t>ごとに、</a:t>
            </a:r>
            <a:r>
              <a:rPr lang="en-US" altLang="ja-JP" sz="1600" dirty="0" err="1" smtClean="0"/>
              <a:t>BoW</a:t>
            </a:r>
            <a:r>
              <a:rPr lang="ja-JP" altLang="en-US" sz="1600" dirty="0" smtClean="0"/>
              <a:t>を形成</a:t>
            </a:r>
            <a:endParaRPr lang="mr-IN" altLang="ja-JP" sz="1600" dirty="0"/>
          </a:p>
          <a:p>
            <a:r>
              <a:rPr lang="ja-JP" altLang="en-US" sz="1600" dirty="0" smtClean="0">
                <a:latin typeface="A-OTF 新ゴ Pr6N R"/>
                <a:ea typeface="A-OTF 新ゴ Pr6N R"/>
                <a:cs typeface="A-OTF 新ゴ Pr6N R"/>
              </a:rPr>
              <a:t>・この後、</a:t>
            </a:r>
            <a:r>
              <a:rPr lang="ja-JP" altLang="ja-JP" sz="1600" dirty="0" smtClean="0">
                <a:latin typeface="A-OTF 新ゴ Pr6N R"/>
                <a:ea typeface="A-OTF 新ゴ Pr6N R"/>
                <a:cs typeface="A-OTF 新ゴ Pr6N R"/>
              </a:rPr>
              <a:t>L</a:t>
            </a:r>
            <a:r>
              <a:rPr lang="en-US" altLang="ja-JP" sz="1600" dirty="0" smtClean="0">
                <a:latin typeface="A-OTF 新ゴ Pr6N R"/>
                <a:ea typeface="A-OTF 新ゴ Pr6N R"/>
                <a:cs typeface="A-OTF 新ゴ Pr6N R"/>
              </a:rPr>
              <a:t>ASSO</a:t>
            </a:r>
            <a:r>
              <a:rPr lang="ja-JP" altLang="en-US" sz="1600" dirty="0" smtClean="0">
                <a:latin typeface="A-OTF 新ゴ Pr6N R"/>
                <a:ea typeface="A-OTF 新ゴ Pr6N R"/>
                <a:cs typeface="A-OTF 新ゴ Pr6N R"/>
              </a:rPr>
              <a:t>回帰にかけるにあたり、登場数の少ない単語はインサイトの</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普遍性に欠けるため削除</a:t>
            </a:r>
            <a:endParaRPr lang="en-US" altLang="ja-JP" sz="1600" dirty="0">
              <a:latin typeface="A-OTF 新ゴ Pr6N R"/>
              <a:ea typeface="A-OTF 新ゴ Pr6N R"/>
              <a:cs typeface="A-OTF 新ゴ Pr6N R"/>
            </a:endParaRPr>
          </a:p>
        </p:txBody>
      </p:sp>
      <p:sp>
        <p:nvSpPr>
          <p:cNvPr id="4" name="正方形/長方形 3"/>
          <p:cNvSpPr/>
          <p:nvPr/>
        </p:nvSpPr>
        <p:spPr bwMode="auto">
          <a:xfrm>
            <a:off x="2627784" y="369091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
        <p:nvSpPr>
          <p:cNvPr id="33" name="テキスト ボックス 32"/>
          <p:cNvSpPr txBox="1"/>
          <p:nvPr/>
        </p:nvSpPr>
        <p:spPr>
          <a:xfrm>
            <a:off x="1115616" y="505077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4" name="正方形/長方形 33"/>
          <p:cNvSpPr/>
          <p:nvPr/>
        </p:nvSpPr>
        <p:spPr bwMode="auto">
          <a:xfrm>
            <a:off x="2627784" y="513107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4721077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21</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21</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0000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・分析モデル</a:t>
            </a:r>
            <a:endParaRPr lang="en-US" altLang="ja-JP" dirty="0" smtClean="0">
              <a:latin typeface="A-OTF 新ゴ Pr6N R"/>
              <a:ea typeface="A-OTF 新ゴ Pr6N R"/>
              <a:cs typeface="A-OTF 新ゴ Pr6N R"/>
            </a:endParaRPr>
          </a:p>
        </p:txBody>
      </p:sp>
      <p:sp>
        <p:nvSpPr>
          <p:cNvPr id="43" name="Google Shape;96;p19"/>
          <p:cNvSpPr/>
          <p:nvPr/>
        </p:nvSpPr>
        <p:spPr>
          <a:xfrm>
            <a:off x="6068436" y="126876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結果</a:t>
            </a:r>
            <a:r>
              <a:rPr lang="en-US" altLang="ja-JP" sz="1800" i="0" u="none" strike="noStrike" cap="none"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i="0" u="none" strike="noStrike" cap="none" dirty="0">
              <a:solidFill>
                <a:srgbClr val="FFFFFF"/>
              </a:solidFill>
              <a:latin typeface="A-OTF 新ゴ Pr6N R"/>
              <a:ea typeface="A-OTF 新ゴ Pr6N R"/>
              <a:cs typeface="A-OTF 新ゴ Pr6N R"/>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Tree>
    <p:extLst>
      <p:ext uri="{BB962C8B-B14F-4D97-AF65-F5344CB8AC3E}">
        <p14:creationId xmlns:p14="http://schemas.microsoft.com/office/powerpoint/2010/main" val="36883426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6705" y="855260"/>
            <a:ext cx="1323862" cy="1811098"/>
          </a:xfrm>
          <a:prstGeom prst="rect">
            <a:avLst/>
          </a:prstGeom>
        </p:spPr>
      </p:pic>
      <p:pic>
        <p:nvPicPr>
          <p:cNvPr id="27" name="図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ラブストーリー</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2" name="図 31" descr="downlo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8872" y="889288"/>
            <a:ext cx="2376000" cy="2376000"/>
          </a:xfrm>
          <a:prstGeom prst="rect">
            <a:avLst/>
          </a:prstGeom>
        </p:spPr>
      </p:pic>
      <p:pic>
        <p:nvPicPr>
          <p:cNvPr id="33" name="図 32"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8872" y="4201656"/>
            <a:ext cx="2376000" cy="2376000"/>
          </a:xfrm>
          <a:prstGeom prst="rect">
            <a:avLst/>
          </a:prstGeom>
        </p:spPr>
      </p:pic>
      <p:pic>
        <p:nvPicPr>
          <p:cNvPr id="34" name="図 33"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54700" y="889288"/>
            <a:ext cx="2376000" cy="2376000"/>
          </a:xfrm>
          <a:prstGeom prst="rect">
            <a:avLst/>
          </a:prstGeom>
        </p:spPr>
      </p:pic>
      <p:pic>
        <p:nvPicPr>
          <p:cNvPr id="35" name="図 34" descr="downloa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964" y="4201656"/>
            <a:ext cx="2376000" cy="2376000"/>
          </a:xfrm>
          <a:prstGeom prst="rect">
            <a:avLst/>
          </a:prstGeom>
        </p:spPr>
      </p:pic>
      <p:pic>
        <p:nvPicPr>
          <p:cNvPr id="36" name="図 35" descr="downlo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5056" y="4201656"/>
            <a:ext cx="2376000" cy="2376000"/>
          </a:xfrm>
          <a:prstGeom prst="rect">
            <a:avLst/>
          </a:prstGeom>
        </p:spPr>
      </p:pic>
      <p:pic>
        <p:nvPicPr>
          <p:cNvPr id="37" name="図 36" descr="downloa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70527" y="889288"/>
            <a:ext cx="2376000" cy="2376000"/>
          </a:xfrm>
          <a:prstGeom prst="rect">
            <a:avLst/>
          </a:prstGeom>
        </p:spPr>
      </p:pic>
    </p:spTree>
    <p:extLst>
      <p:ext uri="{BB962C8B-B14F-4D97-AF65-F5344CB8AC3E}">
        <p14:creationId xmlns:p14="http://schemas.microsoft.com/office/powerpoint/2010/main" val="27167140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6705" y="855260"/>
            <a:ext cx="1323862" cy="1811098"/>
          </a:xfrm>
          <a:prstGeom prst="rect">
            <a:avLst/>
          </a:prstGeom>
        </p:spPr>
      </p:pic>
      <p:pic>
        <p:nvPicPr>
          <p:cNvPr id="27" name="図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1399" y="4595954"/>
            <a:ext cx="1357105" cy="1736681"/>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r>
              <a:rPr lang="en-US" altLang="ja-JP" sz="3600" dirty="0" smtClean="0">
                <a:solidFill>
                  <a:schemeClr val="tx1"/>
                </a:solidFill>
                <a:latin typeface="A-OTF 新ゴ Pr6N R"/>
                <a:ea typeface="A-OTF 新ゴ Pr6N R"/>
                <a:cs typeface="A-OTF 新ゴ Pr6N R"/>
              </a:rPr>
              <a:t>(</a:t>
            </a:r>
            <a:r>
              <a:rPr lang="en-US" altLang="en-US" sz="3600" dirty="0" smtClean="0">
                <a:solidFill>
                  <a:schemeClr val="tx1"/>
                </a:solidFill>
                <a:latin typeface="A-OTF 新ゴ Pr6N R"/>
                <a:ea typeface="A-OTF 新ゴ Pr6N R"/>
                <a:cs typeface="A-OTF 新ゴ Pr6N R"/>
              </a:rPr>
              <a:t>刑事/事件</a:t>
            </a:r>
            <a:r>
              <a:rPr lang="en-US" altLang="ja-JP" sz="3600" dirty="0" smtClean="0">
                <a:solidFill>
                  <a:schemeClr val="tx1"/>
                </a:solidFill>
                <a:latin typeface="A-OTF 新ゴ Pr6N R"/>
                <a:ea typeface="A-OTF 新ゴ Pr6N R"/>
                <a:cs typeface="A-OTF 新ゴ Pr6N R"/>
              </a:rPr>
              <a:t>)</a:t>
            </a:r>
            <a:endParaRPr lang="es-ES" altLang="ja-JP" sz="3600" dirty="0">
              <a:solidFill>
                <a:schemeClr val="tx1"/>
              </a:solidFill>
              <a:latin typeface="A-OTF 新ゴ Pr6N R"/>
              <a:ea typeface="A-OTF 新ゴ Pr6N R"/>
              <a:cs typeface="A-OTF 新ゴ Pr6N R"/>
            </a:endParaRPr>
          </a:p>
        </p:txBody>
      </p:sp>
      <p:pic>
        <p:nvPicPr>
          <p:cNvPr id="3" name="図 2" descr="downlo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46826" y="836712"/>
            <a:ext cx="2376000" cy="2376000"/>
          </a:xfrm>
          <a:prstGeom prst="rect">
            <a:avLst/>
          </a:prstGeom>
        </p:spPr>
      </p:pic>
      <p:pic>
        <p:nvPicPr>
          <p:cNvPr id="4" name="図 3"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46826" y="4221088"/>
            <a:ext cx="2376000" cy="2376000"/>
          </a:xfrm>
          <a:prstGeom prst="rect">
            <a:avLst/>
          </a:prstGeom>
        </p:spPr>
      </p:pic>
      <p:pic>
        <p:nvPicPr>
          <p:cNvPr id="6" name="図 5"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27165" y="4221088"/>
            <a:ext cx="2376000" cy="2376000"/>
          </a:xfrm>
          <a:prstGeom prst="rect">
            <a:avLst/>
          </a:prstGeom>
        </p:spPr>
      </p:pic>
      <p:pic>
        <p:nvPicPr>
          <p:cNvPr id="7" name="図 6" descr="downloa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27165" y="836712"/>
            <a:ext cx="2376000" cy="2376000"/>
          </a:xfrm>
          <a:prstGeom prst="rect">
            <a:avLst/>
          </a:prstGeom>
        </p:spPr>
      </p:pic>
      <p:pic>
        <p:nvPicPr>
          <p:cNvPr id="11" name="図 10" descr="downlo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504" y="836712"/>
            <a:ext cx="2376000" cy="2376000"/>
          </a:xfrm>
          <a:prstGeom prst="rect">
            <a:avLst/>
          </a:prstGeom>
        </p:spPr>
      </p:pic>
      <p:pic>
        <p:nvPicPr>
          <p:cNvPr id="12" name="図 11" descr="downloa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7504" y="4221088"/>
            <a:ext cx="2376000" cy="2376000"/>
          </a:xfrm>
          <a:prstGeom prst="rect">
            <a:avLst/>
          </a:prstGeom>
        </p:spPr>
      </p:pic>
    </p:spTree>
    <p:extLst>
      <p:ext uri="{BB962C8B-B14F-4D97-AF65-F5344CB8AC3E}">
        <p14:creationId xmlns:p14="http://schemas.microsoft.com/office/powerpoint/2010/main" val="100734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66936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1" name="Rectangle 150"/>
          <p:cNvSpPr txBox="1">
            <a:spLocks noChangeArrowheads="1"/>
          </p:cNvSpPr>
          <p:nvPr/>
        </p:nvSpPr>
        <p:spPr bwMode="auto">
          <a:xfrm>
            <a:off x="14784" y="188640"/>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a:t>
            </a:r>
            <a:endParaRPr lang="es-ES" altLang="ja-JP" sz="3600" dirty="0">
              <a:solidFill>
                <a:schemeClr val="tx1"/>
              </a:solidFill>
              <a:latin typeface="A-OTF 新ゴ Pr6N R"/>
              <a:ea typeface="A-OTF 新ゴ Pr6N R"/>
              <a:cs typeface="A-OTF 新ゴ Pr6N R"/>
            </a:endParaRPr>
          </a:p>
        </p:txBody>
      </p:sp>
      <p:grpSp>
        <p:nvGrpSpPr>
          <p:cNvPr id="4" name="図形グループ 3"/>
          <p:cNvGrpSpPr/>
          <p:nvPr/>
        </p:nvGrpSpPr>
        <p:grpSpPr>
          <a:xfrm>
            <a:off x="1695519" y="1844824"/>
            <a:ext cx="7445048" cy="4732832"/>
            <a:chOff x="138872" y="855260"/>
            <a:chExt cx="9001695" cy="5722396"/>
          </a:xfrm>
        </p:grpSpPr>
        <p:sp>
          <p:nvSpPr>
            <p:cNvPr id="25" name="山形 24"/>
            <p:cNvSpPr/>
            <p:nvPr/>
          </p:nvSpPr>
          <p:spPr bwMode="auto">
            <a:xfrm>
              <a:off x="2505370" y="3356992"/>
              <a:ext cx="2786710"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中盤</a:t>
              </a:r>
              <a:endParaRPr lang="ja-JP" altLang="en-US" sz="2800" dirty="0">
                <a:solidFill>
                  <a:srgbClr val="FFFFFF"/>
                </a:solidFill>
                <a:latin typeface="Arial" charset="0"/>
                <a:ea typeface="ＭＳ Ｐゴシック" charset="0"/>
                <a:cs typeface="Arial" charset="0"/>
              </a:endParaRPr>
            </a:p>
          </p:txBody>
        </p:sp>
        <p:sp>
          <p:nvSpPr>
            <p:cNvPr id="16" name="ホームベース 15"/>
            <p:cNvSpPr/>
            <p:nvPr/>
          </p:nvSpPr>
          <p:spPr bwMode="auto">
            <a:xfrm>
              <a:off x="179512" y="3356992"/>
              <a:ext cx="2397866" cy="648072"/>
            </a:xfrm>
            <a:prstGeom prst="homePlate">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FFFFFF"/>
                  </a:solidFill>
                  <a:effectLst/>
                  <a:latin typeface="Arial" charset="0"/>
                  <a:ea typeface="ＭＳ Ｐゴシック" charset="0"/>
                  <a:cs typeface="Arial" charset="0"/>
                </a:rPr>
                <a:t>序盤</a:t>
              </a:r>
              <a:endParaRPr kumimoji="0" lang="ja-JP" altLang="en-US" sz="2800" b="0" i="0" u="none" strike="noStrike" cap="none" normalizeH="0" baseline="0" dirty="0">
                <a:ln>
                  <a:noFill/>
                </a:ln>
                <a:solidFill>
                  <a:srgbClr val="FFFFFF"/>
                </a:solidFill>
                <a:effectLst/>
                <a:latin typeface="Arial" charset="0"/>
                <a:ea typeface="ＭＳ Ｐゴシック" charset="0"/>
                <a:cs typeface="Arial" charset="0"/>
              </a:endParaRPr>
            </a:p>
          </p:txBody>
        </p:sp>
        <p:sp>
          <p:nvSpPr>
            <p:cNvPr id="26" name="山形 25"/>
            <p:cNvSpPr/>
            <p:nvPr/>
          </p:nvSpPr>
          <p:spPr bwMode="auto">
            <a:xfrm>
              <a:off x="5292080" y="3356992"/>
              <a:ext cx="2664296" cy="648072"/>
            </a:xfrm>
            <a:prstGeom prst="chevron">
              <a:avLst/>
            </a:prstGeom>
            <a:ln>
              <a:headEnd type="none" w="med" len="med"/>
              <a:tailEnd type="none" w="med" len="med"/>
            </a:ln>
            <a:extLst/>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lvl="0" algn="ctr"/>
              <a:r>
                <a:rPr lang="ja-JP" altLang="en-US" sz="2800" dirty="0" smtClean="0">
                  <a:solidFill>
                    <a:srgbClr val="FFFFFF"/>
                  </a:solidFill>
                  <a:latin typeface="Arial" charset="0"/>
                  <a:ea typeface="ＭＳ Ｐゴシック" charset="0"/>
                  <a:cs typeface="Arial" charset="0"/>
                </a:rPr>
                <a:t>終盤</a:t>
              </a:r>
              <a:endParaRPr lang="ja-JP" altLang="en-US" sz="2800" dirty="0">
                <a:solidFill>
                  <a:srgbClr val="FFFFFF"/>
                </a:solidFill>
                <a:latin typeface="Arial" charset="0"/>
                <a:ea typeface="ＭＳ Ｐゴシック" charset="0"/>
                <a:cs typeface="Arial" charset="0"/>
              </a:endParaRPr>
            </a:p>
          </p:txBody>
        </p:sp>
        <p:pic>
          <p:nvPicPr>
            <p:cNvPr id="17" name="図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16705" y="855260"/>
              <a:ext cx="1323862" cy="1811098"/>
            </a:xfrm>
            <a:prstGeom prst="rect">
              <a:avLst/>
            </a:prstGeom>
          </p:spPr>
        </p:pic>
        <p:pic>
          <p:nvPicPr>
            <p:cNvPr id="27" name="図 2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51399" y="4595954"/>
              <a:ext cx="1357105" cy="1736681"/>
            </a:xfrm>
            <a:prstGeom prst="rect">
              <a:avLst/>
            </a:prstGeom>
          </p:spPr>
        </p:pic>
        <p:pic>
          <p:nvPicPr>
            <p:cNvPr id="32" name="図 31" descr="downlo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8872" y="889288"/>
              <a:ext cx="2376000" cy="2376000"/>
            </a:xfrm>
            <a:prstGeom prst="rect">
              <a:avLst/>
            </a:prstGeom>
          </p:spPr>
        </p:pic>
        <p:pic>
          <p:nvPicPr>
            <p:cNvPr id="33" name="図 32"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8872" y="4201656"/>
              <a:ext cx="2376000" cy="2376000"/>
            </a:xfrm>
            <a:prstGeom prst="rect">
              <a:avLst/>
            </a:prstGeom>
          </p:spPr>
        </p:pic>
        <p:pic>
          <p:nvPicPr>
            <p:cNvPr id="34" name="図 33"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54700" y="889288"/>
              <a:ext cx="2376000" cy="2376000"/>
            </a:xfrm>
            <a:prstGeom prst="rect">
              <a:avLst/>
            </a:prstGeom>
          </p:spPr>
        </p:pic>
        <p:pic>
          <p:nvPicPr>
            <p:cNvPr id="35" name="図 34" descr="downloa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6964" y="4201656"/>
              <a:ext cx="2376000" cy="2376000"/>
            </a:xfrm>
            <a:prstGeom prst="rect">
              <a:avLst/>
            </a:prstGeom>
          </p:spPr>
        </p:pic>
        <p:pic>
          <p:nvPicPr>
            <p:cNvPr id="36" name="図 35" descr="downloa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5056" y="4201656"/>
              <a:ext cx="2376000" cy="2376000"/>
            </a:xfrm>
            <a:prstGeom prst="rect">
              <a:avLst/>
            </a:prstGeom>
          </p:spPr>
        </p:pic>
        <p:pic>
          <p:nvPicPr>
            <p:cNvPr id="37" name="図 36" descr="downloa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70527" y="889288"/>
              <a:ext cx="2376000" cy="2376000"/>
            </a:xfrm>
            <a:prstGeom prst="rect">
              <a:avLst/>
            </a:prstGeom>
          </p:spPr>
        </p:pic>
        <p:sp>
          <p:nvSpPr>
            <p:cNvPr id="21" name="正方形/長方形 20"/>
            <p:cNvSpPr/>
            <p:nvPr/>
          </p:nvSpPr>
          <p:spPr bwMode="auto">
            <a:xfrm>
              <a:off x="755576" y="4437112"/>
              <a:ext cx="648072"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2" name="正方形/長方形 21"/>
            <p:cNvSpPr/>
            <p:nvPr/>
          </p:nvSpPr>
          <p:spPr bwMode="auto">
            <a:xfrm>
              <a:off x="179512" y="2492896"/>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3" name="正方形/長方形 22"/>
            <p:cNvSpPr/>
            <p:nvPr/>
          </p:nvSpPr>
          <p:spPr bwMode="auto">
            <a:xfrm>
              <a:off x="611560" y="1988840"/>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4" name="正方形/長方形 23"/>
            <p:cNvSpPr/>
            <p:nvPr/>
          </p:nvSpPr>
          <p:spPr bwMode="auto">
            <a:xfrm>
              <a:off x="467544" y="980728"/>
              <a:ext cx="108012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8" name="正方形/長方形 27"/>
            <p:cNvSpPr/>
            <p:nvPr/>
          </p:nvSpPr>
          <p:spPr bwMode="auto">
            <a:xfrm>
              <a:off x="1259632" y="2780928"/>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29" name="正方形/長方形 28"/>
            <p:cNvSpPr/>
            <p:nvPr/>
          </p:nvSpPr>
          <p:spPr bwMode="auto">
            <a:xfrm>
              <a:off x="251520" y="4725144"/>
              <a:ext cx="504056" cy="288032"/>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grpSp>
      <p:sp>
        <p:nvSpPr>
          <p:cNvPr id="30" name="Rectangle 150"/>
          <p:cNvSpPr txBox="1">
            <a:spLocks noChangeArrowheads="1"/>
          </p:cNvSpPr>
          <p:nvPr/>
        </p:nvSpPr>
        <p:spPr bwMode="auto">
          <a:xfrm>
            <a:off x="251520" y="98072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ja-JP" altLang="en-US" sz="3200" dirty="0" smtClean="0">
                <a:solidFill>
                  <a:schemeClr val="tx1"/>
                </a:solidFill>
                <a:latin typeface="A-OTF 新ゴ Pr6N R"/>
                <a:ea typeface="A-OTF 新ゴ Pr6N R"/>
                <a:cs typeface="A-OTF 新ゴ Pr6N R"/>
              </a:rPr>
              <a:t>例えば、ラブストーリー序盤から、、</a:t>
            </a:r>
            <a:endParaRPr lang="es-ES" altLang="ja-JP" sz="3200" dirty="0">
              <a:solidFill>
                <a:schemeClr val="tx1"/>
              </a:solidFill>
              <a:latin typeface="A-OTF 新ゴ Pr6N R"/>
              <a:ea typeface="A-OTF 新ゴ Pr6N R"/>
              <a:cs typeface="A-OTF 新ゴ Pr6N R"/>
            </a:endParaRPr>
          </a:p>
        </p:txBody>
      </p:sp>
    </p:spTree>
    <p:extLst>
      <p:ext uri="{BB962C8B-B14F-4D97-AF65-F5344CB8AC3E}">
        <p14:creationId xmlns:p14="http://schemas.microsoft.com/office/powerpoint/2010/main" val="35736989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772816"/>
            <a:ext cx="8229600" cy="1756792"/>
          </a:xfrm>
        </p:spPr>
        <p:txBody>
          <a:bodyPr/>
          <a:lstStyle/>
          <a:p>
            <a:pPr marL="0" indent="0">
              <a:buNone/>
            </a:pPr>
            <a:r>
              <a:rPr kumimoji="1" lang="ja-JP" altLang="en-US" sz="1800" dirty="0"/>
              <a:t>大道寺保</a:t>
            </a:r>
            <a:r>
              <a:rPr kumimoji="1" lang="en-US" altLang="ja-JP" sz="1800" dirty="0"/>
              <a:t>(</a:t>
            </a:r>
            <a:r>
              <a:rPr kumimoji="1" lang="ja-JP" altLang="en-US" sz="1800" dirty="0"/>
              <a:t>遠藤憲一</a:t>
            </a:r>
            <a:r>
              <a:rPr kumimoji="1" lang="en-US" altLang="ja-JP" sz="1800" dirty="0"/>
              <a:t>)</a:t>
            </a:r>
            <a:r>
              <a:rPr kumimoji="1" lang="ja-JP" altLang="en-US" sz="1800" dirty="0"/>
              <a:t>は中堅の専門商社に</a:t>
            </a:r>
            <a:r>
              <a:rPr kumimoji="1" lang="ja-JP" altLang="en-US" sz="1800" u="sng" dirty="0"/>
              <a:t>勤める</a:t>
            </a:r>
            <a:r>
              <a:rPr kumimoji="1" lang="en-US" altLang="ja-JP" sz="1800" dirty="0"/>
              <a:t>51</a:t>
            </a:r>
            <a:r>
              <a:rPr kumimoji="1" lang="ja-JP" altLang="en-US" sz="1800" dirty="0"/>
              <a:t>歳。仕事熱心な営業マンで、その誠実さから“土下座の</a:t>
            </a:r>
            <a:r>
              <a:rPr kumimoji="1" lang="ja-JP" altLang="en-US" sz="1800" dirty="0" smtClean="0"/>
              <a:t>大道寺</a:t>
            </a:r>
            <a:r>
              <a:rPr kumimoji="1" lang="en-US" altLang="ja-JP" sz="1800" dirty="0" smtClean="0"/>
              <a:t>”</a:t>
            </a:r>
            <a:r>
              <a:rPr kumimoji="1" lang="ja-JP" altLang="en-US" sz="1800" dirty="0" smtClean="0"/>
              <a:t>の</a:t>
            </a:r>
            <a:r>
              <a:rPr kumimoji="1" lang="ja-JP" altLang="en-US" sz="1800" dirty="0"/>
              <a:t>異名を持つ。ある日、取引先との交渉でホテルを訪れた保は、結婚式を挙げたばかりの幸せそうなカップルを見て一念発起、システムエンジニアで</a:t>
            </a:r>
            <a:r>
              <a:rPr kumimoji="1" lang="en-US" altLang="ja-JP" sz="1800" dirty="0"/>
              <a:t>28</a:t>
            </a:r>
            <a:r>
              <a:rPr kumimoji="1" lang="ja-JP" altLang="en-US" sz="1800" dirty="0"/>
              <a:t>歳年下の恋人・花澤美蘭</a:t>
            </a:r>
            <a:r>
              <a:rPr kumimoji="1" lang="en-US" altLang="ja-JP" sz="1800" dirty="0"/>
              <a:t>(</a:t>
            </a:r>
            <a:r>
              <a:rPr kumimoji="1" lang="ja-JP" altLang="en-US" sz="1800" dirty="0"/>
              <a:t>蓮佛美沙子</a:t>
            </a:r>
            <a:r>
              <a:rPr kumimoji="1" lang="en-US" altLang="ja-JP" sz="1800" dirty="0"/>
              <a:t>)</a:t>
            </a:r>
            <a:r>
              <a:rPr kumimoji="1" lang="ja-JP" altLang="en-US" sz="1800" dirty="0"/>
              <a:t>との</a:t>
            </a:r>
            <a:r>
              <a:rPr kumimoji="1" lang="ja-JP" altLang="en-US" sz="1800" u="sng" dirty="0"/>
              <a:t>結婚</a:t>
            </a:r>
            <a:r>
              <a:rPr kumimoji="1" lang="ja-JP" altLang="en-US" sz="1800" dirty="0"/>
              <a:t>を</a:t>
            </a:r>
            <a:r>
              <a:rPr kumimoji="1" lang="ja-JP" altLang="en-US" sz="1800" b="1" i="1" u="sng" dirty="0"/>
              <a:t>決意</a:t>
            </a:r>
            <a:r>
              <a:rPr kumimoji="1" lang="ja-JP" altLang="en-US" sz="1800" dirty="0"/>
              <a:t>し、プロポーズする。  その頃、大手総合商社に勤めるエリートビジネスマン</a:t>
            </a:r>
            <a:r>
              <a:rPr kumimoji="1" lang="ja-JP" altLang="en-US" sz="1800" dirty="0" smtClean="0"/>
              <a:t>の、、</a:t>
            </a:r>
            <a:endParaRPr kumimoji="1" lang="ja-JP" altLang="en-US" sz="1800" dirty="0"/>
          </a:p>
        </p:txBody>
      </p:sp>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25</a:t>
            </a:fld>
            <a:endParaRPr lang="es-ES" altLang="ja-JP"/>
          </a:p>
        </p:txBody>
      </p:sp>
      <p:sp>
        <p:nvSpPr>
          <p:cNvPr id="6" name="コンテンツ プレースホルダー 2"/>
          <p:cNvSpPr txBox="1">
            <a:spLocks/>
          </p:cNvSpPr>
          <p:nvPr/>
        </p:nvSpPr>
        <p:spPr bwMode="auto">
          <a:xfrm>
            <a:off x="457200" y="3385591"/>
            <a:ext cx="8229600" cy="90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buFontTx/>
              <a:buNone/>
            </a:pPr>
            <a:r>
              <a:rPr kumimoji="1" lang="ja-JP" altLang="en-US" sz="1800" dirty="0" smtClean="0"/>
              <a:t>雑誌「</a:t>
            </a:r>
            <a:r>
              <a:rPr kumimoji="1" lang="en-US" altLang="ja-JP" sz="1800" dirty="0" smtClean="0"/>
              <a:t>FIRST</a:t>
            </a:r>
            <a:r>
              <a:rPr kumimoji="1" lang="ja-JP" altLang="en-US" sz="1800" dirty="0" smtClean="0"/>
              <a:t>　</a:t>
            </a:r>
            <a:r>
              <a:rPr kumimoji="1" lang="en-US" altLang="ja-JP" sz="1800" dirty="0" smtClean="0"/>
              <a:t>CLASS</a:t>
            </a:r>
            <a:r>
              <a:rPr kumimoji="1" lang="ja-JP" altLang="en-US" sz="1800" dirty="0" smtClean="0"/>
              <a:t>」を辞めて、ファッションブランドという</a:t>
            </a:r>
            <a:r>
              <a:rPr kumimoji="1" lang="ja-JP" altLang="en-US" sz="1800" i="1" u="sng" dirty="0" smtClean="0"/>
              <a:t>新た</a:t>
            </a:r>
            <a:r>
              <a:rPr kumimoji="1" lang="ja-JP" altLang="en-US" sz="1800" dirty="0" smtClean="0"/>
              <a:t>な世界へ足を踏み入れた吉成ちなみ</a:t>
            </a:r>
            <a:r>
              <a:rPr kumimoji="1" lang="en-US" altLang="ja-JP" sz="1800" dirty="0" smtClean="0"/>
              <a:t>(</a:t>
            </a:r>
            <a:r>
              <a:rPr kumimoji="1" lang="ja-JP" altLang="en-US" sz="1800" dirty="0" smtClean="0"/>
              <a:t>沢尻エリカ</a:t>
            </a:r>
            <a:r>
              <a:rPr kumimoji="1" lang="en-US" altLang="ja-JP" sz="1800" dirty="0" smtClean="0"/>
              <a:t>)</a:t>
            </a:r>
            <a:r>
              <a:rPr kumimoji="1" lang="ja-JP" altLang="en-US" sz="1800" dirty="0" smtClean="0"/>
              <a:t>。そのファッションブランドは、経営危機にある</a:t>
            </a:r>
            <a:endParaRPr kumimoji="1" lang="ja-JP" altLang="en-US" sz="1800" dirty="0"/>
          </a:p>
        </p:txBody>
      </p:sp>
      <p:sp>
        <p:nvSpPr>
          <p:cNvPr id="7" name="Rectangle 150"/>
          <p:cNvSpPr txBox="1">
            <a:spLocks noChangeArrowheads="1"/>
          </p:cNvSpPr>
          <p:nvPr/>
        </p:nvSpPr>
        <p:spPr bwMode="auto">
          <a:xfrm>
            <a:off x="14784" y="188640"/>
            <a:ext cx="873368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solidFill>
                  <a:schemeClr val="tx1"/>
                </a:solidFill>
                <a:latin typeface="A-OTF 新ゴ Pr6N R"/>
                <a:ea typeface="A-OTF 新ゴ Pr6N R"/>
                <a:cs typeface="A-OTF 新ゴ Pr6N R"/>
              </a:rPr>
              <a:t>分析結果：恋愛序盤インサイト</a:t>
            </a:r>
            <a:r>
              <a:rPr lang="en-US" altLang="ja-JP" sz="3600" dirty="0" err="1" smtClean="0">
                <a:solidFill>
                  <a:schemeClr val="tx1"/>
                </a:solidFill>
                <a:latin typeface="A-OTF 新ゴ Pr6N R"/>
                <a:ea typeface="A-OTF 新ゴ Pr6N R"/>
                <a:cs typeface="A-OTF 新ゴ Pr6N R"/>
              </a:rPr>
              <a:t>PoC</a:t>
            </a:r>
            <a:endParaRPr lang="es-ES" altLang="ja-JP" sz="3600" dirty="0">
              <a:solidFill>
                <a:schemeClr val="tx1"/>
              </a:solidFill>
              <a:latin typeface="A-OTF 新ゴ Pr6N R"/>
              <a:ea typeface="A-OTF 新ゴ Pr6N R"/>
              <a:cs typeface="A-OTF 新ゴ Pr6N R"/>
            </a:endParaRPr>
          </a:p>
        </p:txBody>
      </p:sp>
      <p:pic>
        <p:nvPicPr>
          <p:cNvPr id="8" name="図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8331" y="815820"/>
            <a:ext cx="747285" cy="1022318"/>
          </a:xfrm>
          <a:prstGeom prst="rect">
            <a:avLst/>
          </a:prstGeom>
        </p:spPr>
      </p:pic>
      <p:sp>
        <p:nvSpPr>
          <p:cNvPr id="9" name="Rectangle 150"/>
          <p:cNvSpPr txBox="1">
            <a:spLocks noChangeArrowheads="1"/>
          </p:cNvSpPr>
          <p:nvPr/>
        </p:nvSpPr>
        <p:spPr bwMode="auto">
          <a:xfrm>
            <a:off x="1115616" y="98072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決意</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[新た</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など展開のあるワード</a:t>
            </a:r>
            <a:endParaRPr lang="es-ES" altLang="ja-JP" sz="3600" dirty="0">
              <a:solidFill>
                <a:schemeClr val="tx1"/>
              </a:solidFill>
              <a:latin typeface="A-OTF 新ゴ Pr6N R"/>
              <a:ea typeface="A-OTF 新ゴ Pr6N R"/>
              <a:cs typeface="A-OTF 新ゴ Pr6N R"/>
            </a:endParaRPr>
          </a:p>
        </p:txBody>
      </p:sp>
      <p:pic>
        <p:nvPicPr>
          <p:cNvPr id="28" name="図 2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3528" y="4149080"/>
            <a:ext cx="842656" cy="1078343"/>
          </a:xfrm>
          <a:prstGeom prst="rect">
            <a:avLst/>
          </a:prstGeom>
        </p:spPr>
      </p:pic>
      <p:sp>
        <p:nvSpPr>
          <p:cNvPr id="29" name="Rectangle 150"/>
          <p:cNvSpPr txBox="1">
            <a:spLocks noChangeArrowheads="1"/>
          </p:cNvSpPr>
          <p:nvPr/>
        </p:nvSpPr>
        <p:spPr bwMode="auto">
          <a:xfrm>
            <a:off x="1187624" y="4293096"/>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胸</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[幸せ</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など心象描写はまだ早い</a:t>
            </a:r>
            <a:endParaRPr lang="es-ES" altLang="ja-JP" sz="3600" dirty="0">
              <a:solidFill>
                <a:schemeClr val="tx1"/>
              </a:solidFill>
              <a:latin typeface="A-OTF 新ゴ Pr6N R"/>
              <a:ea typeface="A-OTF 新ゴ Pr6N R"/>
              <a:cs typeface="A-OTF 新ゴ Pr6N R"/>
            </a:endParaRPr>
          </a:p>
        </p:txBody>
      </p:sp>
      <p:sp>
        <p:nvSpPr>
          <p:cNvPr id="30" name="コンテンツ プレースホルダー 2"/>
          <p:cNvSpPr txBox="1">
            <a:spLocks/>
          </p:cNvSpPr>
          <p:nvPr/>
        </p:nvSpPr>
        <p:spPr bwMode="auto">
          <a:xfrm>
            <a:off x="467544" y="5085184"/>
            <a:ext cx="8229600" cy="90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a:lstStyle>
          <a:p>
            <a:pPr marL="0" indent="0">
              <a:buFontTx/>
              <a:buNone/>
            </a:pPr>
            <a:r>
              <a:rPr kumimoji="1" lang="ja-JP" altLang="en-US" sz="1800" dirty="0" smtClean="0"/>
              <a:t>佐野</a:t>
            </a:r>
            <a:r>
              <a:rPr kumimoji="1" lang="ja-JP" altLang="en-US" sz="1800" dirty="0"/>
              <a:t>と理香が話しているところを、関目京悟</a:t>
            </a:r>
            <a:r>
              <a:rPr kumimoji="1" lang="en-US" altLang="ja-JP" sz="1800" dirty="0"/>
              <a:t>(</a:t>
            </a:r>
            <a:r>
              <a:rPr kumimoji="1" lang="ja-JP" altLang="en-US" sz="1800" dirty="0"/>
              <a:t>山田親太朗</a:t>
            </a:r>
            <a:r>
              <a:rPr kumimoji="1" lang="en-US" altLang="ja-JP" sz="1800" dirty="0"/>
              <a:t>)</a:t>
            </a:r>
            <a:r>
              <a:rPr kumimoji="1" lang="ja-JP" altLang="en-US" sz="1800" dirty="0"/>
              <a:t>や野江伸二</a:t>
            </a:r>
            <a:r>
              <a:rPr kumimoji="1" lang="en-US" altLang="ja-JP" sz="1800" dirty="0"/>
              <a:t>(</a:t>
            </a:r>
            <a:r>
              <a:rPr kumimoji="1" lang="ja-JP" altLang="en-US" sz="1800" dirty="0"/>
              <a:t>鈴木勝大</a:t>
            </a:r>
            <a:r>
              <a:rPr kumimoji="1" lang="en-US" altLang="ja-JP" sz="1800" dirty="0"/>
              <a:t>)</a:t>
            </a:r>
            <a:r>
              <a:rPr kumimoji="1" lang="ja-JP" altLang="en-US" sz="1800" dirty="0"/>
              <a:t>と一緒に盗み見た瑞稀は、何故か胸のざわめきを感じていた</a:t>
            </a:r>
            <a:r>
              <a:rPr kumimoji="1" lang="ja-JP" altLang="en-US" sz="1800" dirty="0" smtClean="0"/>
              <a:t>。</a:t>
            </a:r>
            <a:endParaRPr kumimoji="1" lang="en-US" altLang="ja-JP" sz="1800" dirty="0" smtClean="0"/>
          </a:p>
          <a:p>
            <a:pPr marL="0" indent="0">
              <a:buFontTx/>
              <a:buNone/>
            </a:pPr>
            <a:endParaRPr kumimoji="1" lang="en-US" altLang="ja-JP" sz="1800" dirty="0"/>
          </a:p>
          <a:p>
            <a:pPr marL="0" indent="0">
              <a:buFontTx/>
              <a:buNone/>
            </a:pPr>
            <a:r>
              <a:rPr kumimoji="1" lang="ja-JP" altLang="en-US" sz="1800" dirty="0" smtClean="0"/>
              <a:t>久しぶりの再会に胸が高鳴るも、クールに振る舞う奏太。</a:t>
            </a:r>
            <a:endParaRPr kumimoji="1" lang="en-US" altLang="ja-JP" sz="1800" dirty="0" smtClean="0"/>
          </a:p>
          <a:p>
            <a:pPr marL="0" indent="0">
              <a:buFontTx/>
              <a:buNone/>
            </a:pPr>
            <a:r>
              <a:rPr kumimoji="1" lang="ja-JP" altLang="en-US" sz="1800" dirty="0" smtClean="0"/>
              <a:t>大舞台があるのではと、期待に胸を膨らませる</a:t>
            </a:r>
            <a:endParaRPr kumimoji="1" lang="en-US" altLang="ja-JP" sz="1800" dirty="0" smtClean="0"/>
          </a:p>
          <a:p>
            <a:pPr marL="0" indent="0">
              <a:buFontTx/>
              <a:buNone/>
            </a:pPr>
            <a:endParaRPr kumimoji="1" lang="en-US" altLang="ja-JP" sz="1800" dirty="0"/>
          </a:p>
          <a:p>
            <a:pPr marL="0" indent="0">
              <a:buFontTx/>
              <a:buNone/>
            </a:pPr>
            <a:endParaRPr kumimoji="1" lang="ja-JP" altLang="en-US" sz="1800" dirty="0"/>
          </a:p>
        </p:txBody>
      </p:sp>
    </p:spTree>
    <p:extLst>
      <p:ext uri="{BB962C8B-B14F-4D97-AF65-F5344CB8AC3E}">
        <p14:creationId xmlns:p14="http://schemas.microsoft.com/office/powerpoint/2010/main" val="1338745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◆⑤</a:t>
            </a:r>
            <a:r>
              <a:rPr lang="ja-JP" altLang="en-US" sz="3600" dirty="0" smtClean="0">
                <a:solidFill>
                  <a:schemeClr val="tx1"/>
                </a:solidFill>
                <a:latin typeface="A-OTF 新ゴ Pr6N R"/>
                <a:ea typeface="A-OTF 新ゴ Pr6N R"/>
                <a:cs typeface="A-OTF 新ゴ Pr6N R"/>
              </a:rPr>
              <a:t>総括</a:t>
            </a:r>
            <a:endParaRPr lang="en-US" altLang="ja-JP" sz="3600" dirty="0" smtClean="0">
              <a:solidFill>
                <a:schemeClr val="tx1"/>
              </a:solidFill>
              <a:latin typeface="A-OTF 新ゴ Pr6N R"/>
              <a:ea typeface="A-OTF 新ゴ Pr6N R"/>
              <a:cs typeface="A-OTF 新ゴ Pr6N R"/>
            </a:endParaRPr>
          </a:p>
          <a:p>
            <a:pPr algn="l">
              <a:lnSpc>
                <a:spcPct val="110000"/>
              </a:lnSpc>
            </a:pPr>
            <a:endParaRPr lang="en-US" altLang="ja-JP" sz="40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smtClean="0">
                <a:solidFill>
                  <a:schemeClr val="tx1"/>
                </a:solidFill>
                <a:latin typeface="A-OTF 新ゴ Pr6N R"/>
                <a:ea typeface="A-OTF 新ゴ Pr6N R"/>
                <a:cs typeface="A-OTF 新ゴ Pr6N R"/>
              </a:rPr>
              <a:t>冒頭で述べたように、</a:t>
            </a:r>
            <a:endParaRPr lang="en-US" altLang="ja-JP" sz="3200" dirty="0">
              <a:solidFill>
                <a:schemeClr val="tx1"/>
              </a:solidFill>
              <a:latin typeface="A-OTF 新ゴ Pr6N R"/>
              <a:ea typeface="A-OTF 新ゴ Pr6N R"/>
              <a:cs typeface="A-OTF 新ゴ Pr6N R"/>
            </a:endParaRPr>
          </a:p>
          <a:p>
            <a:pPr algn="l">
              <a:lnSpc>
                <a:spcPct val="110000"/>
              </a:lnSpc>
            </a:pPr>
            <a:endParaRPr lang="en-US" altLang="ja-JP" sz="2800" dirty="0">
              <a:solidFill>
                <a:schemeClr val="tx1"/>
              </a:solidFill>
              <a:latin typeface="A-OTF 新ゴ Pr6N R"/>
              <a:ea typeface="A-OTF 新ゴ Pr6N R"/>
              <a:cs typeface="A-OTF 新ゴ Pr6N R"/>
            </a:endParaRPr>
          </a:p>
          <a:p>
            <a:pPr algn="l">
              <a:lnSpc>
                <a:spcPct val="110000"/>
              </a:lnSpc>
            </a:pPr>
            <a:r>
              <a:rPr lang="ja-JP" altLang="en-US" sz="2800" dirty="0" smtClean="0">
                <a:solidFill>
                  <a:schemeClr val="tx1"/>
                </a:solidFill>
                <a:latin typeface="A-OTF 新ゴ Pr6N R"/>
                <a:ea typeface="A-OTF 新ゴ Pr6N R"/>
                <a:cs typeface="A-OTF 新ゴ Pr6N R"/>
              </a:rPr>
              <a:t>・</a:t>
            </a:r>
            <a:r>
              <a:rPr lang="en-US" altLang="ja-JP" sz="2800" dirty="0" smtClean="0">
                <a:solidFill>
                  <a:schemeClr val="tx1"/>
                </a:solidFill>
                <a:latin typeface="A-OTF 新ゴ Pr6N R"/>
                <a:ea typeface="A-OTF 新ゴ Pr6N R"/>
                <a:cs typeface="A-OTF 新ゴ Pr6N R"/>
              </a:rPr>
              <a:t>web</a:t>
            </a:r>
            <a:r>
              <a:rPr lang="ja-JP" altLang="en-US" sz="2800" dirty="0" smtClean="0">
                <a:solidFill>
                  <a:schemeClr val="tx1"/>
                </a:solidFill>
                <a:latin typeface="A-OTF 新ゴ Pr6N R"/>
                <a:ea typeface="A-OTF 新ゴ Pr6N R"/>
                <a:cs typeface="A-OTF 新ゴ Pr6N R"/>
              </a:rPr>
              <a:t>上かつ無料の限られたデータセットによる</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en-US" altLang="ja-JP" sz="2800" dirty="0" err="1" smtClean="0">
                <a:solidFill>
                  <a:schemeClr val="tx1"/>
                </a:solidFill>
                <a:latin typeface="A-OTF 新ゴ Pr6N R"/>
                <a:ea typeface="A-OTF 新ゴ Pr6N R"/>
                <a:cs typeface="A-OTF 新ゴ Pr6N R"/>
              </a:rPr>
              <a:t>PoC</a:t>
            </a:r>
            <a:r>
              <a:rPr lang="ja-JP" altLang="en-US" sz="2800" dirty="0" smtClean="0">
                <a:solidFill>
                  <a:schemeClr val="tx1"/>
                </a:solidFill>
                <a:latin typeface="A-OTF 新ゴ Pr6N R"/>
                <a:ea typeface="A-OTF 新ゴ Pr6N R"/>
                <a:cs typeface="A-OTF 新ゴ Pr6N R"/>
              </a:rPr>
              <a:t>として、インサイトを出せたことに</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a:solidFill>
                  <a:schemeClr val="tx1"/>
                </a:solidFill>
                <a:latin typeface="A-OTF 新ゴ Pr6N R"/>
                <a:ea typeface="A-OTF 新ゴ Pr6N R"/>
                <a:cs typeface="A-OTF 新ゴ Pr6N R"/>
              </a:rPr>
              <a:t>意義がある。</a:t>
            </a:r>
            <a:endParaRPr lang="en-US" altLang="ja-JP" sz="2800" dirty="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en-US" sz="2800" dirty="0" smtClean="0">
                <a:solidFill>
                  <a:schemeClr val="tx1"/>
                </a:solidFill>
                <a:latin typeface="A-OTF 新ゴ Pr6N R"/>
                <a:ea typeface="A-OTF 新ゴ Pr6N R"/>
                <a:cs typeface="A-OTF 新ゴ Pr6N R"/>
              </a:rPr>
              <a:t>・実務では</a:t>
            </a:r>
            <a:r>
              <a:rPr lang="ja-JP" altLang="en-US" sz="2800" u="sng" dirty="0" smtClean="0">
                <a:solidFill>
                  <a:schemeClr val="tx1"/>
                </a:solidFill>
                <a:latin typeface="A-OTF 新ゴ Pr6N R"/>
                <a:ea typeface="A-OTF 新ゴ Pr6N R"/>
                <a:cs typeface="A-OTF 新ゴ Pr6N R"/>
              </a:rPr>
              <a:t>放送用字幕</a:t>
            </a:r>
            <a:r>
              <a:rPr lang="ja-JP" altLang="en-US" sz="2800" dirty="0" smtClean="0">
                <a:solidFill>
                  <a:schemeClr val="tx1"/>
                </a:solidFill>
                <a:latin typeface="A-OTF 新ゴ Pr6N R"/>
                <a:ea typeface="A-OTF 新ゴ Pr6N R"/>
                <a:cs typeface="A-OTF 新ゴ Pr6N R"/>
              </a:rPr>
              <a:t>という桁違いの文字データ</a:t>
            </a: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ja-JP" sz="2800" dirty="0">
                <a:solidFill>
                  <a:schemeClr val="tx1"/>
                </a:solidFill>
                <a:latin typeface="A-OTF 新ゴ Pr6N R"/>
                <a:ea typeface="A-OTF 新ゴ Pr6N R"/>
                <a:cs typeface="A-OTF 新ゴ Pr6N R"/>
              </a:rPr>
              <a:t>　</a:t>
            </a:r>
            <a:r>
              <a:rPr lang="ja-JP" altLang="en-US" sz="2800" dirty="0" smtClean="0">
                <a:solidFill>
                  <a:schemeClr val="tx1"/>
                </a:solidFill>
                <a:latin typeface="A-OTF 新ゴ Pr6N R"/>
                <a:ea typeface="A-OTF 新ゴ Pr6N R"/>
                <a:cs typeface="A-OTF 新ゴ Pr6N R"/>
              </a:rPr>
              <a:t>が活用でき、精度向上が見込まれる</a:t>
            </a:r>
            <a:endParaRPr lang="en-US" altLang="ja-JP" sz="28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26</a:t>
            </a:fld>
            <a:endParaRPr lang="es-ES" altLang="ja-JP"/>
          </a:p>
        </p:txBody>
      </p:sp>
      <p:pic>
        <p:nvPicPr>
          <p:cNvPr id="4" name="図 3"/>
          <p:cNvPicPr>
            <a:picLocks noChangeAspect="1"/>
          </p:cNvPicPr>
          <p:nvPr/>
        </p:nvPicPr>
        <p:blipFill>
          <a:blip r:embed="rId4"/>
          <a:stretch>
            <a:fillRect/>
          </a:stretch>
        </p:blipFill>
        <p:spPr>
          <a:xfrm>
            <a:off x="5300502" y="692696"/>
            <a:ext cx="3149231" cy="1770567"/>
          </a:xfrm>
          <a:prstGeom prst="rect">
            <a:avLst/>
          </a:prstGeom>
        </p:spPr>
      </p:pic>
      <p:sp>
        <p:nvSpPr>
          <p:cNvPr id="7" name="テキスト ボックス 6"/>
          <p:cNvSpPr txBox="1"/>
          <p:nvPr/>
        </p:nvSpPr>
        <p:spPr>
          <a:xfrm>
            <a:off x="6270332" y="2420888"/>
            <a:ext cx="1326004" cy="307777"/>
          </a:xfrm>
          <a:prstGeom prst="rect">
            <a:avLst/>
          </a:prstGeom>
          <a:noFill/>
        </p:spPr>
        <p:txBody>
          <a:bodyPr wrap="none" rtlCol="0">
            <a:spAutoFit/>
          </a:bodyPr>
          <a:lstStyle/>
          <a:p>
            <a:r>
              <a:rPr kumimoji="1" lang="ja-JP" altLang="en-US" sz="1400" dirty="0" smtClean="0"/>
              <a:t>例</a:t>
            </a:r>
            <a:r>
              <a:rPr kumimoji="1" lang="en-US" altLang="ja-JP" sz="1400" dirty="0" smtClean="0"/>
              <a:t>)</a:t>
            </a:r>
            <a:r>
              <a:rPr kumimoji="1" lang="ja-JP" altLang="en-US" sz="1400" dirty="0" smtClean="0"/>
              <a:t>放送用字幕</a:t>
            </a:r>
            <a:endParaRPr kumimoji="1" lang="ja-JP" altLang="en-US" sz="1400" dirty="0"/>
          </a:p>
        </p:txBody>
      </p:sp>
    </p:spTree>
    <p:extLst>
      <p:ext uri="{BB962C8B-B14F-4D97-AF65-F5344CB8AC3E}">
        <p14:creationId xmlns:p14="http://schemas.microsoft.com/office/powerpoint/2010/main" val="36518915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サブ分析</a:t>
            </a:r>
            <a:r>
              <a:rPr lang="en-US" altLang="ja-JP" sz="2400" dirty="0">
                <a:solidFill>
                  <a:srgbClr val="FFFFFF"/>
                </a:solidFill>
                <a:latin typeface="A-OTF 新ゴ Pr6N R"/>
                <a:ea typeface="A-OTF 新ゴ Pr6N R"/>
                <a:cs typeface="A-OTF 新ゴ Pr6N R"/>
              </a:rPr>
              <a:t/>
            </a:r>
            <a:br>
              <a:rPr lang="en-US" altLang="ja-JP" sz="2400" dirty="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ドラマ大枠の特徴量の視聴率寄与</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27</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28</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r>
              <a:rPr lang="ja-JP" altLang="en-US" dirty="0">
                <a:latin typeface="A-OTF 新ゴ Pr6N R"/>
                <a:ea typeface="A-OTF 新ゴ Pr6N R"/>
                <a:cs typeface="A-OTF 新ゴ Pr6N R"/>
              </a:rPr>
              <a:t>ドラマの</a:t>
            </a:r>
            <a:r>
              <a:rPr lang="ja-JP" altLang="en-US" dirty="0" smtClean="0">
                <a:latin typeface="A-OTF 新ゴ Pr6N R"/>
                <a:ea typeface="A-OTF 新ゴ Pr6N R"/>
                <a:cs typeface="A-OTF 新ゴ Pr6N R"/>
              </a:rPr>
              <a:t>出演者</a:t>
            </a: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人気ランキング、事務所</a:t>
            </a:r>
            <a:r>
              <a:rPr lang="en-US" altLang="ja-JP" sz="1400" dirty="0" smtClean="0">
                <a:latin typeface="A-OTF 新ゴ Pr6N R"/>
                <a:ea typeface="A-OTF 新ゴ Pr6N R"/>
                <a:cs typeface="A-OTF 新ゴ Pr6N R"/>
              </a:rPr>
              <a:t>)</a:t>
            </a:r>
            <a:r>
              <a:rPr lang="ja-JP" altLang="en-US" dirty="0" smtClean="0">
                <a:latin typeface="A-OTF 新ゴ Pr6N R"/>
                <a:ea typeface="A-OTF 新ゴ Pr6N R"/>
                <a:cs typeface="A-OTF 新ゴ Pr6N R"/>
              </a:rPr>
              <a:t>、続編かどうか、原作の有無、</a:t>
            </a:r>
            <a:endParaRPr lang="en-US" altLang="ja-JP"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r>
              <a:rPr lang="ja-JP" altLang="en-US" dirty="0" smtClean="0">
                <a:latin typeface="A-OTF 新ゴ Pr6N R"/>
                <a:ea typeface="A-OTF 新ゴ Pr6N R"/>
                <a:cs typeface="A-OTF 新ゴ Pr6N R"/>
              </a:rPr>
              <a:t>などの特徴量と、そのドラマの視聴率との相関を分析することで、今後</a:t>
            </a:r>
            <a:r>
              <a:rPr lang="ja-JP" altLang="en-US" dirty="0">
                <a:latin typeface="A-OTF 新ゴ Pr6N R"/>
                <a:ea typeface="A-OTF 新ゴ Pr6N R"/>
                <a:cs typeface="A-OTF 新ゴ Pr6N R"/>
              </a:rPr>
              <a:t>の制作</a:t>
            </a:r>
            <a:r>
              <a:rPr lang="ja-JP" altLang="en-US" dirty="0" smtClean="0">
                <a:latin typeface="A-OTF 新ゴ Pr6N R"/>
                <a:ea typeface="A-OTF 新ゴ Pr6N R"/>
                <a:cs typeface="A-OTF 新ゴ Pr6N R"/>
              </a:rPr>
              <a:t>ノウハウを蓄積する。</a:t>
            </a:r>
            <a:endParaRPr lang="en-US" altLang="ja-JP"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endParaRPr lang="en-US" altLang="ja-JP" sz="700" dirty="0" smtClean="0">
              <a:latin typeface="A-OTF 新ゴ Pr6N R"/>
              <a:ea typeface="A-OTF 新ゴ Pr6N R"/>
              <a:cs typeface="A-OTF 新ゴ Pr6N R"/>
            </a:endParaRPr>
          </a:p>
          <a:p>
            <a:pPr lvl="0">
              <a:lnSpc>
                <a:spcPct val="110000"/>
              </a:lnSpc>
              <a:spcBef>
                <a:spcPts val="0"/>
              </a:spcBef>
              <a:spcAft>
                <a:spcPts val="0"/>
              </a:spcAft>
              <a:buClr>
                <a:srgbClr val="000000"/>
              </a:buClr>
              <a:buSzPts val="1400"/>
            </a:pPr>
            <a:r>
              <a:rPr lang="ja-JP" altLang="en-US" dirty="0" smtClean="0">
                <a:latin typeface="A-OTF 新ゴ Pr6N R"/>
                <a:ea typeface="A-OTF 新ゴ Pr6N R"/>
                <a:cs typeface="A-OTF 新ゴ Pr6N R"/>
              </a:rPr>
              <a:t>その過程で、放送枠が持っているポテンシャル、クールによる影響、年単位での視聴率推移なども算出する</a:t>
            </a:r>
            <a:endParaRPr lang="en-US" altLang="ja-JP" dirty="0" smtClean="0">
              <a:latin typeface="A-OTF 新ゴ Pr6N R"/>
              <a:ea typeface="A-OTF 新ゴ Pr6N R"/>
              <a:cs typeface="A-OTF 新ゴ Pr6N R"/>
            </a:endParaRPr>
          </a:p>
        </p:txBody>
      </p:sp>
      <p:sp>
        <p:nvSpPr>
          <p:cNvPr id="2" name="正方形/長方形 1"/>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ドラマ</a:t>
            </a:r>
            <a:r>
              <a:rPr lang="ja-JP" altLang="en-US" sz="2000" dirty="0">
                <a:latin typeface="A-OTF 新ゴ Pr6N R"/>
                <a:ea typeface="A-OTF 新ゴ Pr6N R"/>
                <a:cs typeface="A-OTF 新ゴ Pr6N R"/>
              </a:rPr>
              <a:t>大枠の特徴量の視聴率寄与</a:t>
            </a:r>
            <a:endParaRPr lang="ja-JP" altLang="en-US" sz="2000" dirty="0"/>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60032" y="3933056"/>
            <a:ext cx="3779923" cy="2417847"/>
          </a:xfrm>
          <a:prstGeom prst="rect">
            <a:avLst/>
          </a:prstGeom>
        </p:spPr>
      </p:pic>
      <p:pic>
        <p:nvPicPr>
          <p:cNvPr id="7" name="図 6"/>
          <p:cNvPicPr>
            <a:picLocks noChangeAspect="1"/>
          </p:cNvPicPr>
          <p:nvPr/>
        </p:nvPicPr>
        <p:blipFill>
          <a:blip r:embed="rId5"/>
          <a:stretch>
            <a:fillRect/>
          </a:stretch>
        </p:blipFill>
        <p:spPr>
          <a:xfrm>
            <a:off x="899592" y="4509120"/>
            <a:ext cx="2623967" cy="1746131"/>
          </a:xfrm>
          <a:prstGeom prst="rect">
            <a:avLst/>
          </a:prstGeom>
        </p:spPr>
      </p:pic>
      <p:sp>
        <p:nvSpPr>
          <p:cNvPr id="11" name="正方形/長方形 10"/>
          <p:cNvSpPr/>
          <p:nvPr/>
        </p:nvSpPr>
        <p:spPr>
          <a:xfrm>
            <a:off x="827584" y="3789040"/>
            <a:ext cx="3236784" cy="738664"/>
          </a:xfrm>
          <a:prstGeom prst="rect">
            <a:avLst/>
          </a:prstGeom>
        </p:spPr>
        <p:txBody>
          <a:bodyPr wrap="none">
            <a:spAutoFit/>
          </a:bodyPr>
          <a:lstStyle/>
          <a:p>
            <a:r>
              <a:rPr lang="ja-JP" altLang="en-US" sz="1400" dirty="0">
                <a:latin typeface="A-OTF 新ゴ Pr6N R"/>
                <a:ea typeface="A-OTF 新ゴ Pr6N R"/>
                <a:cs typeface="A-OTF 新ゴ Pr6N R"/>
              </a:rPr>
              <a:t>放送枠が持っている</a:t>
            </a:r>
            <a:r>
              <a:rPr lang="ja-JP" altLang="en-US" sz="1400" dirty="0" smtClean="0">
                <a:latin typeface="A-OTF 新ゴ Pr6N R"/>
                <a:ea typeface="A-OTF 新ゴ Pr6N R"/>
                <a:cs typeface="A-OTF 新ゴ Pr6N R"/>
              </a:rPr>
              <a:t>ポテンシャルを、</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業界用語で「磁場」と言うが、</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経験による感覚値でしかない。</a:t>
            </a:r>
            <a:endParaRPr lang="ja-JP" altLang="en-US" sz="1400" dirty="0"/>
          </a:p>
        </p:txBody>
      </p:sp>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29</a:t>
            </a:fld>
            <a:endParaRPr lang="es-ES" altLang="ja-JP">
              <a:latin typeface="A-OTF 新ゴ Pr6N R"/>
              <a:ea typeface="A-OTF 新ゴ Pr6N R"/>
              <a:cs typeface="A-OTF 新ゴ Pr6N R"/>
            </a:endParaRPr>
          </a:p>
        </p:txBody>
      </p:sp>
      <p:sp>
        <p:nvSpPr>
          <p:cNvPr id="16" name="Google Shape;91;p19"/>
          <p:cNvSpPr/>
          <p:nvPr/>
        </p:nvSpPr>
        <p:spPr>
          <a:xfrm>
            <a:off x="328633" y="1590650"/>
            <a:ext cx="1486200" cy="12201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7" name="Google Shape;92;p19"/>
          <p:cNvSpPr txBox="1">
            <a:spLocks noGrp="1"/>
          </p:cNvSpPr>
          <p:nvPr>
            <p:ph type="title"/>
          </p:nvPr>
        </p:nvSpPr>
        <p:spPr>
          <a:xfrm>
            <a:off x="0" y="104752"/>
            <a:ext cx="9036495" cy="890400"/>
          </a:xfrm>
          <a:prstGeom prst="rect">
            <a:avLst/>
          </a:prstGeom>
          <a:noFill/>
          <a:ln>
            <a:noFill/>
          </a:ln>
        </p:spPr>
        <p:txBody>
          <a:bodyPr spcFirstLastPara="1" wrap="square" lIns="91425" tIns="91425" rIns="91425" bIns="91425" anchor="ctr" anchorCtr="0">
            <a:noAutofit/>
          </a:bodyPr>
          <a:lstStyle/>
          <a:p>
            <a:pPr lvl="0">
              <a:spcBef>
                <a:spcPts val="0"/>
              </a:spcBef>
              <a:spcAft>
                <a:spcPts val="0"/>
              </a:spcAft>
              <a:buClr>
                <a:srgbClr val="FFFFFF"/>
              </a:buClr>
            </a:pPr>
            <a:r>
              <a:rPr lang="ja-JP" altLang="en-US" sz="3200" dirty="0" smtClean="0">
                <a:latin typeface="A-OTF 新ゴ Pr6N R"/>
                <a:ea typeface="A-OTF 新ゴ Pr6N R"/>
                <a:cs typeface="A-OTF 新ゴ Pr6N R"/>
              </a:rPr>
              <a:t>メイン</a:t>
            </a:r>
            <a:r>
              <a:rPr lang="en-US" altLang="ja-JP"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番組表</a:t>
            </a:r>
            <a:r>
              <a:rPr lang="ja-JP" altLang="en-US" sz="3200" dirty="0">
                <a:latin typeface="A-OTF 新ゴ Pr6N R"/>
                <a:ea typeface="A-OTF 新ゴ Pr6N R"/>
                <a:cs typeface="A-OTF 新ゴ Pr6N R"/>
              </a:rPr>
              <a:t>の自然言語処理と</a:t>
            </a:r>
            <a:r>
              <a:rPr lang="ja-JP" altLang="en-US" sz="3200" dirty="0" smtClean="0">
                <a:latin typeface="A-OTF 新ゴ Pr6N R"/>
                <a:ea typeface="A-OTF 新ゴ Pr6N R"/>
                <a:cs typeface="A-OTF 新ゴ Pr6N R"/>
              </a:rPr>
              <a:t>視聴率</a:t>
            </a:r>
            <a:r>
              <a:rPr lang="en-US" altLang="en-US"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の概要</a:t>
            </a:r>
            <a:endParaRPr sz="3000" b="1" i="0" u="none" strike="noStrike" cap="none" dirty="0">
              <a:solidFill>
                <a:srgbClr val="FFFFFF"/>
              </a:solidFill>
              <a:latin typeface="A-OTF 新ゴ Pr6N R"/>
              <a:ea typeface="A-OTF 新ゴ Pr6N R"/>
              <a:cs typeface="A-OTF 新ゴ Pr6N R"/>
            </a:endParaRPr>
          </a:p>
        </p:txBody>
      </p:sp>
      <p:sp>
        <p:nvSpPr>
          <p:cNvPr id="19" name="Google Shape;95;p19"/>
          <p:cNvSpPr/>
          <p:nvPr/>
        </p:nvSpPr>
        <p:spPr>
          <a:xfrm>
            <a:off x="328633" y="3190725"/>
            <a:ext cx="1486200" cy="12060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0" name="Google Shape;96;p19"/>
          <p:cNvSpPr/>
          <p:nvPr/>
        </p:nvSpPr>
        <p:spPr>
          <a:xfrm>
            <a:off x="287050" y="4799350"/>
            <a:ext cx="1527900" cy="12687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21" name="Google Shape;97;p19"/>
          <p:cNvSpPr txBox="1"/>
          <p:nvPr/>
        </p:nvSpPr>
        <p:spPr>
          <a:xfrm>
            <a:off x="1834850" y="3190733"/>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以下をスクレイピング</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・各回の視聴率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・ドラマの出演者情報</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b="1" dirty="0" smtClean="0">
                <a:latin typeface="A-OTF 新ゴ Pr6N R"/>
                <a:ea typeface="A-OTF 新ゴ Pr6N R"/>
                <a:cs typeface="A-OTF 新ゴ Pr6N R"/>
              </a:rPr>
              <a:t>・出演者のランク、</a:t>
            </a:r>
            <a:endParaRPr lang="en-US" altLang="ja-JP" b="1"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b="1" dirty="0">
                <a:latin typeface="A-OTF 新ゴ Pr6N R"/>
                <a:ea typeface="A-OTF 新ゴ Pr6N R"/>
                <a:cs typeface="A-OTF 新ゴ Pr6N R"/>
              </a:rPr>
              <a:t>　</a:t>
            </a:r>
            <a:r>
              <a:rPr lang="ja-JP" altLang="en-US" b="1" dirty="0" smtClean="0">
                <a:latin typeface="A-OTF 新ゴ Pr6N R"/>
                <a:ea typeface="A-OTF 新ゴ Pr6N R"/>
                <a:cs typeface="A-OTF 新ゴ Pr6N R"/>
              </a:rPr>
              <a:t>事務所、</a:t>
            </a:r>
            <a:endParaRPr lang="en-US" altLang="ja-JP" b="1"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b="1" dirty="0">
                <a:latin typeface="A-OTF 新ゴ Pr6N R"/>
                <a:ea typeface="A-OTF 新ゴ Pr6N R"/>
                <a:cs typeface="A-OTF 新ゴ Pr6N R"/>
              </a:rPr>
              <a:t>　</a:t>
            </a:r>
            <a:endParaRPr b="1" dirty="0">
              <a:latin typeface="A-OTF 新ゴ Pr6N R"/>
              <a:ea typeface="A-OTF 新ゴ Pr6N R"/>
              <a:cs typeface="A-OTF 新ゴ Pr6N R"/>
            </a:endParaRPr>
          </a:p>
        </p:txBody>
      </p:sp>
      <p:sp>
        <p:nvSpPr>
          <p:cNvPr id="22" name="Google Shape;98;p19"/>
          <p:cNvSpPr/>
          <p:nvPr/>
        </p:nvSpPr>
        <p:spPr>
          <a:xfrm rot="10800000">
            <a:off x="4508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99;p19"/>
          <p:cNvSpPr/>
          <p:nvPr/>
        </p:nvSpPr>
        <p:spPr>
          <a:xfrm>
            <a:off x="870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24" name="Google Shape;100;p19"/>
          <p:cNvSpPr/>
          <p:nvPr/>
        </p:nvSpPr>
        <p:spPr>
          <a:xfrm>
            <a:off x="1184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25" name="Google Shape;101;p19"/>
          <p:cNvSpPr/>
          <p:nvPr/>
        </p:nvSpPr>
        <p:spPr>
          <a:xfrm>
            <a:off x="144594" y="4621493"/>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26" name="Google Shape;102;p19"/>
          <p:cNvSpPr/>
          <p:nvPr/>
        </p:nvSpPr>
        <p:spPr>
          <a:xfrm rot="10800000">
            <a:off x="429303" y="4459300"/>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cxnSp>
        <p:nvCxnSpPr>
          <p:cNvPr id="27" name="Google Shape;103;p19"/>
          <p:cNvCxnSpPr/>
          <p:nvPr/>
        </p:nvCxnSpPr>
        <p:spPr>
          <a:xfrm>
            <a:off x="19110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28" name="Google Shape;104;p19"/>
          <p:cNvSpPr txBox="1"/>
          <p:nvPr/>
        </p:nvSpPr>
        <p:spPr>
          <a:xfrm>
            <a:off x="19593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sp>
        <p:nvSpPr>
          <p:cNvPr id="29" name="Google Shape;105;p19"/>
          <p:cNvSpPr txBox="1"/>
          <p:nvPr/>
        </p:nvSpPr>
        <p:spPr>
          <a:xfrm>
            <a:off x="1834850" y="4799358"/>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・目的変数は視聴率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・特徴量は出演者</a:t>
            </a:r>
            <a:r>
              <a:rPr lang="ja-JP" altLang="en-US" sz="1200" dirty="0" smtClean="0">
                <a:latin typeface="A-OTF 新ゴ Pr6N R"/>
                <a:ea typeface="A-OTF 新ゴ Pr6N R"/>
                <a:cs typeface="A-OTF 新ゴ Pr6N R"/>
              </a:rPr>
              <a:t>など</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・モデルは線形回帰、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決定木</a:t>
            </a:r>
            <a:endParaRPr lang="en-US" altLang="ja-JP" dirty="0" smtClean="0">
              <a:latin typeface="A-OTF 新ゴ Pr6N R"/>
              <a:ea typeface="A-OTF 新ゴ Pr6N R"/>
              <a:cs typeface="A-OTF 新ゴ Pr6N R"/>
            </a:endParaRPr>
          </a:p>
        </p:txBody>
      </p:sp>
      <p:sp>
        <p:nvSpPr>
          <p:cNvPr id="30" name="Google Shape;106;p19"/>
          <p:cNvSpPr/>
          <p:nvPr/>
        </p:nvSpPr>
        <p:spPr>
          <a:xfrm>
            <a:off x="4630450" y="3122950"/>
            <a:ext cx="1527900" cy="12687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1" name="Google Shape;107;p19"/>
          <p:cNvSpPr/>
          <p:nvPr/>
        </p:nvSpPr>
        <p:spPr>
          <a:xfrm>
            <a:off x="4672033" y="1590650"/>
            <a:ext cx="1486200" cy="1220100"/>
          </a:xfrm>
          <a:prstGeom prst="rect">
            <a:avLst/>
          </a:prstGeom>
          <a:solidFill>
            <a:srgbClr val="B83A16"/>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2" name="Google Shape;108;p19"/>
          <p:cNvSpPr/>
          <p:nvPr/>
        </p:nvSpPr>
        <p:spPr>
          <a:xfrm rot="10800000">
            <a:off x="47942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3" name="Google Shape;109;p19"/>
          <p:cNvSpPr txBox="1"/>
          <p:nvPr/>
        </p:nvSpPr>
        <p:spPr>
          <a:xfrm>
            <a:off x="6178250" y="1599325"/>
            <a:ext cx="2786237" cy="798000"/>
          </a:xfrm>
          <a:prstGeom prst="rect">
            <a:avLst/>
          </a:prstGeom>
          <a:noFill/>
          <a:ln>
            <a:noFill/>
          </a:ln>
        </p:spPr>
        <p:txBody>
          <a:bodyPr spcFirstLastPara="1" wrap="square" lIns="91425" tIns="45700" rIns="91425" bIns="45700" anchor="t" anchorCtr="0">
            <a:noAutofit/>
          </a:bodyPr>
          <a:lstStyle/>
          <a:p>
            <a:pPr lvl="0">
              <a:spcBef>
                <a:spcPts val="0"/>
              </a:spcBef>
              <a:spcAft>
                <a:spcPts val="0"/>
              </a:spcAft>
              <a:buClr>
                <a:srgbClr val="000000"/>
              </a:buClr>
              <a:buSzPts val="1400"/>
            </a:pPr>
            <a:r>
              <a:rPr lang="ja-JP" altLang="en-US" dirty="0">
                <a:latin typeface="A-OTF 新ゴ Pr6N R"/>
                <a:ea typeface="A-OTF 新ゴ Pr6N R"/>
                <a:cs typeface="A-OTF 新ゴ Pr6N R"/>
              </a:rPr>
              <a:t>ドラマの出演者、</a:t>
            </a:r>
          </a:p>
          <a:p>
            <a:pPr lvl="0">
              <a:spcBef>
                <a:spcPts val="0"/>
              </a:spcBef>
              <a:spcAft>
                <a:spcPts val="0"/>
              </a:spcAft>
              <a:buClr>
                <a:srgbClr val="000000"/>
              </a:buClr>
              <a:buSzPts val="1400"/>
            </a:pPr>
            <a:r>
              <a:rPr lang="ja-JP" altLang="en-US" dirty="0">
                <a:latin typeface="A-OTF 新ゴ Pr6N R"/>
                <a:ea typeface="A-OTF 新ゴ Pr6N R"/>
                <a:cs typeface="A-OTF 新ゴ Pr6N R"/>
              </a:rPr>
              <a:t>その所属事務所など</a:t>
            </a: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の寄与度を</a:t>
            </a:r>
            <a:r>
              <a:rPr lang="ja-JP" altLang="en-US" dirty="0">
                <a:latin typeface="A-OTF 新ゴ Pr6N R"/>
                <a:ea typeface="A-OTF 新ゴ Pr6N R"/>
                <a:cs typeface="A-OTF 新ゴ Pr6N R"/>
              </a:rPr>
              <a:t>知る</a:t>
            </a:r>
            <a:endParaRPr lang="ja-JP" altLang="en-US" sz="1050" dirty="0">
              <a:latin typeface="A-OTF 新ゴ Pr6N R"/>
              <a:ea typeface="A-OTF 新ゴ Pr6N R"/>
              <a:cs typeface="A-OTF 新ゴ Pr6N R"/>
            </a:endParaRPr>
          </a:p>
          <a:p>
            <a:pPr lvl="0">
              <a:spcBef>
                <a:spcPts val="0"/>
              </a:spcBef>
              <a:spcAft>
                <a:spcPts val="0"/>
              </a:spcAft>
              <a:buClr>
                <a:srgbClr val="000000"/>
              </a:buClr>
              <a:buSzPts val="1400"/>
            </a:pPr>
            <a:r>
              <a:rPr lang="en-US" altLang="ja-JP" sz="1400" dirty="0">
                <a:latin typeface="A-OTF 新ゴ Pr6N R"/>
                <a:ea typeface="A-OTF 新ゴ Pr6N R"/>
                <a:cs typeface="A-OTF 新ゴ Pr6N R"/>
              </a:rPr>
              <a:t>(</a:t>
            </a:r>
            <a:r>
              <a:rPr lang="ja-JP" altLang="en-US" sz="1400" dirty="0">
                <a:latin typeface="A-OTF 新ゴ Pr6N R"/>
                <a:ea typeface="A-OTF 新ゴ Pr6N R"/>
                <a:cs typeface="A-OTF 新ゴ Pr6N R"/>
              </a:rPr>
              <a:t>今後の制作ノウハウとして</a:t>
            </a:r>
          </a:p>
          <a:p>
            <a:pPr lvl="0">
              <a:spcBef>
                <a:spcPts val="0"/>
              </a:spcBef>
              <a:spcAft>
                <a:spcPts val="0"/>
              </a:spcAft>
              <a:buClr>
                <a:srgbClr val="000000"/>
              </a:buClr>
              <a:buSzPts val="1400"/>
            </a:pPr>
            <a:r>
              <a:rPr lang="ja-JP" altLang="en-US" sz="1400" dirty="0">
                <a:latin typeface="A-OTF 新ゴ Pr6N R"/>
                <a:ea typeface="A-OTF 新ゴ Pr6N R"/>
                <a:cs typeface="A-OTF 新ゴ Pr6N R"/>
              </a:rPr>
              <a:t> 蓄積</a:t>
            </a:r>
            <a:r>
              <a:rPr lang="en-US" altLang="ja-JP" sz="1400" dirty="0">
                <a:latin typeface="A-OTF 新ゴ Pr6N R"/>
                <a:ea typeface="A-OTF 新ゴ Pr6N R"/>
                <a:cs typeface="A-OTF 新ゴ Pr6N R"/>
              </a:rPr>
              <a:t>)</a:t>
            </a:r>
            <a:endParaRPr lang="ja-JP" altLang="en-US" sz="1400" dirty="0">
              <a:latin typeface="A-OTF 新ゴ Pr6N R"/>
              <a:ea typeface="A-OTF 新ゴ Pr6N R"/>
              <a:cs typeface="A-OTF 新ゴ Pr6N R"/>
            </a:endParaRPr>
          </a:p>
          <a:p>
            <a:pPr lvl="0" algn="l" rtl="0">
              <a:spcBef>
                <a:spcPts val="0"/>
              </a:spcBef>
              <a:spcAft>
                <a:spcPts val="0"/>
              </a:spcAft>
              <a:buClr>
                <a:schemeClr val="dk1"/>
              </a:buClr>
              <a:buSzPts val="1400"/>
            </a:pPr>
            <a:endParaRPr lang="en-US" altLang="ja-JP" dirty="0" smtClean="0">
              <a:latin typeface="A-OTF 新ゴ Pr6N R"/>
              <a:ea typeface="A-OTF 新ゴ Pr6N R"/>
              <a:cs typeface="A-OTF 新ゴ Pr6N R"/>
            </a:endParaRPr>
          </a:p>
        </p:txBody>
      </p:sp>
      <p:sp>
        <p:nvSpPr>
          <p:cNvPr id="34" name="Google Shape;110;p19"/>
          <p:cNvSpPr/>
          <p:nvPr/>
        </p:nvSpPr>
        <p:spPr>
          <a:xfrm>
            <a:off x="44304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5" name="Google Shape;111;p19"/>
          <p:cNvSpPr/>
          <p:nvPr/>
        </p:nvSpPr>
        <p:spPr>
          <a:xfrm>
            <a:off x="44618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36" name="Google Shape;112;p19"/>
          <p:cNvCxnSpPr/>
          <p:nvPr/>
        </p:nvCxnSpPr>
        <p:spPr>
          <a:xfrm>
            <a:off x="62544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37" name="Google Shape;113;p19"/>
          <p:cNvSpPr txBox="1"/>
          <p:nvPr/>
        </p:nvSpPr>
        <p:spPr>
          <a:xfrm>
            <a:off x="63027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cxnSp>
        <p:nvCxnSpPr>
          <p:cNvPr id="38" name="Google Shape;115;p19"/>
          <p:cNvCxnSpPr>
            <a:stCxn id="20" idx="2"/>
            <a:endCxn id="31" idx="1"/>
          </p:cNvCxnSpPr>
          <p:nvPr/>
        </p:nvCxnSpPr>
        <p:spPr>
          <a:xfrm rot="16200000">
            <a:off x="927850" y="2323900"/>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39" name="Google Shape;116;p19"/>
          <p:cNvSpPr txBox="1"/>
          <p:nvPr/>
        </p:nvSpPr>
        <p:spPr>
          <a:xfrm>
            <a:off x="1834851" y="1599324"/>
            <a:ext cx="2688300" cy="1181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ドラマの出演者、</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その所属事務所など</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の重要度を知る</a:t>
            </a:r>
            <a:endParaRPr lang="en-US" altLang="ja-JP" sz="105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今後の制作ノウハウとして</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蓄積</a:t>
            </a:r>
            <a:r>
              <a:rPr lang="en-US" altLang="ja-JP" sz="1400" dirty="0" smtClean="0">
                <a:latin typeface="A-OTF 新ゴ Pr6N R"/>
                <a:ea typeface="A-OTF 新ゴ Pr6N R"/>
                <a:cs typeface="A-OTF 新ゴ Pr6N R"/>
              </a:rPr>
              <a:t>)</a:t>
            </a:r>
            <a:endParaRPr sz="1400" dirty="0">
              <a:latin typeface="A-OTF 新ゴ Pr6N R"/>
              <a:ea typeface="A-OTF 新ゴ Pr6N R"/>
              <a:cs typeface="A-OTF 新ゴ Pr6N R"/>
            </a:endParaRPr>
          </a:p>
        </p:txBody>
      </p:sp>
      <p:sp>
        <p:nvSpPr>
          <p:cNvPr id="41" name="Google Shape;109;p19"/>
          <p:cNvSpPr txBox="1"/>
          <p:nvPr/>
        </p:nvSpPr>
        <p:spPr>
          <a:xfrm>
            <a:off x="6192688" y="3284984"/>
            <a:ext cx="2843808"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結果を制作現場に</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アンオフィシャルに共有</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40965071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タイトル 1"/>
          <p:cNvSpPr txBox="1">
            <a:spLocks/>
          </p:cNvSpPr>
          <p:nvPr/>
        </p:nvSpPr>
        <p:spPr bwMode="auto">
          <a:xfrm>
            <a:off x="143763" y="104752"/>
            <a:ext cx="8793600" cy="89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kumimoji="1" lang="ja-JP" altLang="en-US" smtClean="0"/>
              <a:t>日本の番組制作の現状</a:t>
            </a:r>
            <a:endParaRPr kumimoji="1" lang="ja-JP" altLang="en-US" dirty="0"/>
          </a:p>
        </p:txBody>
      </p:sp>
    </p:spTree>
    <p:extLst>
      <p:ext uri="{BB962C8B-B14F-4D97-AF65-F5344CB8AC3E}">
        <p14:creationId xmlns:p14="http://schemas.microsoft.com/office/powerpoint/2010/main" val="13835642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30</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9" name="正方形/長方形 18"/>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1800200"/>
          </a:xfrm>
          <a:prstGeom prst="roundRect">
            <a:avLst>
              <a:gd name="adj" fmla="val 8900"/>
            </a:avLst>
          </a:prstGeom>
          <a:solidFill>
            <a:srgbClr val="FFFFFF"/>
          </a:solidFill>
          <a:ln w="19050" cap="flat" cmpd="sng" algn="ctr">
            <a:solidFill>
              <a:srgbClr val="C50037"/>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メイン分析の際にスクレイピングした、平均視聴率をこちらでも利用。</a:t>
            </a:r>
            <a:endParaRPr lang="en-US" altLang="ja-JP" sz="1600" dirty="0" smtClean="0">
              <a:latin typeface="A-OTF 新ゴ Pr6N R"/>
              <a:ea typeface="A-OTF 新ゴ Pr6N R"/>
              <a:cs typeface="A-OTF 新ゴ Pr6N R"/>
            </a:endParaRPr>
          </a:p>
          <a:p>
            <a:r>
              <a:rPr lang="en-US" altLang="ja-JP" sz="1600" dirty="0" smtClean="0">
                <a:latin typeface="A-OTF 新ゴ Pr6N R"/>
                <a:ea typeface="A-OTF 新ゴ Pr6N R"/>
                <a:cs typeface="A-OTF 新ゴ Pr6N R"/>
              </a:rPr>
              <a:t>(2010</a:t>
            </a:r>
            <a:r>
              <a:rPr lang="ja-JP" altLang="en-US" sz="1600" dirty="0" smtClean="0">
                <a:latin typeface="A-OTF 新ゴ Pr6N R"/>
                <a:ea typeface="A-OTF 新ゴ Pr6N R"/>
                <a:cs typeface="A-OTF 新ゴ Pr6N R"/>
              </a:rPr>
              <a:t>年</a:t>
            </a:r>
            <a:r>
              <a:rPr lang="en-US" altLang="ja-JP" sz="1600" dirty="0" smtClean="0">
                <a:latin typeface="A-OTF 新ゴ Pr6N R"/>
                <a:ea typeface="A-OTF 新ゴ Pr6N R"/>
                <a:cs typeface="A-OTF 新ゴ Pr6N R"/>
              </a:rPr>
              <a:t>~2019</a:t>
            </a:r>
            <a:r>
              <a:rPr lang="ja-JP" altLang="en-US" sz="1600" dirty="0" smtClean="0">
                <a:latin typeface="A-OTF 新ゴ Pr6N R"/>
                <a:ea typeface="A-OTF 新ゴ Pr6N R"/>
                <a:cs typeface="A-OTF 新ゴ Pr6N R"/>
              </a:rPr>
              <a:t>年</a:t>
            </a:r>
            <a:r>
              <a:rPr lang="en-US" altLang="ja-JP" sz="1600" dirty="0" smtClean="0">
                <a:latin typeface="A-OTF 新ゴ Pr6N R"/>
                <a:ea typeface="A-OTF 新ゴ Pr6N R"/>
                <a:cs typeface="A-OTF 新ゴ Pr6N R"/>
              </a:rPr>
              <a:t>)</a:t>
            </a:r>
          </a:p>
          <a:p>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新規に出演者とそれに紐づくデータをメインで収集。</a:t>
            </a:r>
            <a:endParaRPr lang="en-US" altLang="ja-JP" sz="1600" dirty="0" smtClean="0">
              <a:latin typeface="A-OTF 新ゴ Pr6N R"/>
              <a:ea typeface="A-OTF 新ゴ Pr6N R"/>
              <a:cs typeface="A-OTF 新ゴ Pr6N R"/>
            </a:endParaRPr>
          </a:p>
          <a:p>
            <a:r>
              <a:rPr lang="en-US" altLang="en-US"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日経エンタのタレントパワーランキングは、</a:t>
            </a:r>
            <a:r>
              <a:rPr lang="en-US" altLang="ja-JP" sz="1600" dirty="0" smtClean="0">
                <a:latin typeface="A-OTF 新ゴ Pr6N R"/>
                <a:ea typeface="A-OTF 新ゴ Pr6N R"/>
                <a:cs typeface="A-OTF 新ゴ Pr6N R"/>
              </a:rPr>
              <a:t>2008</a:t>
            </a:r>
            <a:r>
              <a:rPr lang="ja-JP" altLang="en-US" sz="1600" dirty="0" smtClean="0">
                <a:latin typeface="A-OTF 新ゴ Pr6N R"/>
                <a:ea typeface="A-OTF 新ゴ Pr6N R"/>
                <a:cs typeface="A-OTF 新ゴ Pr6N R"/>
              </a:rPr>
              <a:t>年以降の俳優ランキング</a:t>
            </a:r>
            <a:endParaRPr lang="en-US" altLang="ja-JP" sz="1600" dirty="0" smtClean="0">
              <a:latin typeface="A-OTF 新ゴ Pr6N R"/>
              <a:ea typeface="A-OTF 新ゴ Pr6N R"/>
              <a:cs typeface="A-OTF 新ゴ Pr6N R"/>
            </a:endParaRPr>
          </a:p>
          <a:p>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俳優の事務所は</a:t>
            </a:r>
            <a:r>
              <a:rPr lang="en-US" altLang="ja-JP" sz="1600" dirty="0" err="1" smtClean="0">
                <a:latin typeface="A-OTF 新ゴ Pr6N R"/>
                <a:ea typeface="A-OTF 新ゴ Pr6N R"/>
                <a:cs typeface="A-OTF 新ゴ Pr6N R"/>
              </a:rPr>
              <a:t>wikipedia</a:t>
            </a:r>
            <a:r>
              <a:rPr lang="ja-JP" altLang="en-US" sz="1600" dirty="0" smtClean="0">
                <a:latin typeface="A-OTF 新ゴ Pr6N R"/>
                <a:ea typeface="A-OTF 新ゴ Pr6N R"/>
                <a:cs typeface="A-OTF 新ゴ Pr6N R"/>
              </a:rPr>
              <a:t>からスクレイピング</a:t>
            </a:r>
            <a:endParaRPr lang="en-US" altLang="ja-JP" sz="1600" dirty="0" smtClean="0">
              <a:latin typeface="A-OTF 新ゴ Pr6N R"/>
              <a:ea typeface="A-OTF 新ゴ Pr6N R"/>
              <a:cs typeface="A-OTF 新ゴ Pr6N R"/>
            </a:endParaRPr>
          </a:p>
          <a:p>
            <a:r>
              <a:rPr lang="en-US"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ドラマの原作の有無、続編か否かは、相当泥臭くアナログに調査</a:t>
            </a:r>
            <a:endParaRPr lang="en-US" altLang="ja-JP" sz="1600" dirty="0">
              <a:latin typeface="A-OTF 新ゴ Pr6N R"/>
              <a:ea typeface="A-OTF 新ゴ Pr6N R"/>
              <a:cs typeface="A-OTF 新ゴ Pr6N R"/>
            </a:endParaRPr>
          </a:p>
        </p:txBody>
      </p:sp>
      <p:pic>
        <p:nvPicPr>
          <p:cNvPr id="11" name="図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23528" y="3645025"/>
            <a:ext cx="4731421" cy="2989456"/>
          </a:xfrm>
          <a:prstGeom prst="rect">
            <a:avLst/>
          </a:prstGeom>
        </p:spPr>
      </p:pic>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0112" y="3140968"/>
            <a:ext cx="2835751" cy="3199306"/>
          </a:xfrm>
          <a:prstGeom prst="rect">
            <a:avLst/>
          </a:prstGeom>
        </p:spPr>
      </p:pic>
      <p:pic>
        <p:nvPicPr>
          <p:cNvPr id="4" name="図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496" y="3328268"/>
            <a:ext cx="2019765" cy="2693020"/>
          </a:xfrm>
          <a:prstGeom prst="rect">
            <a:avLst/>
          </a:prstGeom>
        </p:spPr>
      </p:pic>
      <p:pic>
        <p:nvPicPr>
          <p:cNvPr id="8" name="図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36728" y="4365104"/>
            <a:ext cx="1055665" cy="1389598"/>
          </a:xfrm>
          <a:prstGeom prst="rect">
            <a:avLst/>
          </a:prstGeom>
        </p:spPr>
      </p:pic>
    </p:spTree>
    <p:extLst>
      <p:ext uri="{BB962C8B-B14F-4D97-AF65-F5344CB8AC3E}">
        <p14:creationId xmlns:p14="http://schemas.microsoft.com/office/powerpoint/2010/main" val="17640779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31</a:t>
            </a:fld>
            <a:endParaRPr lang="es-ES" altLang="ja-JP"/>
          </a:p>
        </p:txBody>
      </p:sp>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pic>
        <p:nvPicPr>
          <p:cNvPr id="8" name="図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4797" y="2852936"/>
            <a:ext cx="8564547" cy="3744416"/>
          </a:xfrm>
          <a:prstGeom prst="rect">
            <a:avLst/>
          </a:prstGeom>
        </p:spPr>
      </p:pic>
      <p:sp>
        <p:nvSpPr>
          <p:cNvPr id="17" name="テキスト ボックス 16"/>
          <p:cNvSpPr txBox="1"/>
          <p:nvPr/>
        </p:nvSpPr>
        <p:spPr>
          <a:xfrm>
            <a:off x="179512" y="1787332"/>
            <a:ext cx="4104456" cy="1569660"/>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・出演者</a:t>
            </a:r>
            <a:r>
              <a:rPr lang="ja-JP" altLang="en-US" sz="2400" dirty="0">
                <a:latin typeface="A-OTF 新ゴ Pr6N R"/>
                <a:ea typeface="A-OTF 新ゴ Pr6N R"/>
                <a:cs typeface="A-OTF 新ゴ Pr6N R"/>
              </a:rPr>
              <a:t>(</a:t>
            </a:r>
            <a:r>
              <a:rPr lang="ja-JP" altLang="en-US" sz="2400" dirty="0" smtClean="0">
                <a:latin typeface="A-OTF 新ゴ Pr6N R"/>
                <a:ea typeface="A-OTF 新ゴ Pr6N R"/>
                <a:cs typeface="A-OTF 新ゴ Pr6N R"/>
              </a:rPr>
              <a:t>ランク、事務所</a:t>
            </a:r>
            <a:r>
              <a:rPr lang="en-US" altLang="ja-JP" sz="240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原作の有無、</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・放送枠</a:t>
            </a:r>
            <a:r>
              <a:rPr lang="en-US" altLang="ja-JP" sz="2400" dirty="0" err="1" smtClean="0">
                <a:latin typeface="A-OTF 新ゴ Pr6N R"/>
                <a:ea typeface="A-OTF 新ゴ Pr6N R"/>
                <a:cs typeface="A-OTF 新ゴ Pr6N R"/>
              </a:rPr>
              <a:t>etc</a:t>
            </a:r>
            <a:endParaRPr lang="en-US" altLang="ja-JP" sz="2400" dirty="0" smtClean="0">
              <a:latin typeface="A-OTF 新ゴ Pr6N R"/>
              <a:ea typeface="A-OTF 新ゴ Pr6N R"/>
              <a:cs typeface="A-OTF 新ゴ Pr6N R"/>
            </a:endParaRPr>
          </a:p>
        </p:txBody>
      </p:sp>
      <p:sp>
        <p:nvSpPr>
          <p:cNvPr id="27" name="テキスト ボックス 26"/>
          <p:cNvSpPr txBox="1"/>
          <p:nvPr/>
        </p:nvSpPr>
        <p:spPr>
          <a:xfrm>
            <a:off x="3851920" y="1772816"/>
            <a:ext cx="2952328"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モデルは線形回帰</a:t>
            </a:r>
          </a:p>
        </p:txBody>
      </p:sp>
      <p:sp>
        <p:nvSpPr>
          <p:cNvPr id="28" name="テキスト ボックス 27"/>
          <p:cNvSpPr txBox="1"/>
          <p:nvPr/>
        </p:nvSpPr>
        <p:spPr>
          <a:xfrm>
            <a:off x="6588224" y="1772816"/>
            <a:ext cx="2952328"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ドラマ平均視聴率</a:t>
            </a:r>
            <a:endParaRPr lang="en-US" altLang="ja-JP" dirty="0" smtClean="0">
              <a:latin typeface="A-OTF 新ゴ Pr6N R"/>
              <a:ea typeface="A-OTF 新ゴ Pr6N R"/>
              <a:cs typeface="A-OTF 新ゴ Pr6N R"/>
            </a:endParaRPr>
          </a:p>
        </p:txBody>
      </p:sp>
      <p:sp>
        <p:nvSpPr>
          <p:cNvPr id="13" name="正方形/長方形 12"/>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pic>
        <p:nvPicPr>
          <p:cNvPr id="14" name="図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3529" y="5046937"/>
            <a:ext cx="2376263" cy="1519989"/>
          </a:xfrm>
          <a:prstGeom prst="rect">
            <a:avLst/>
          </a:prstGeom>
        </p:spPr>
      </p:pic>
      <p:pic>
        <p:nvPicPr>
          <p:cNvPr id="10" name="図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33851" y="5153075"/>
            <a:ext cx="2225636" cy="1669227"/>
          </a:xfrm>
          <a:prstGeom prst="rect">
            <a:avLst/>
          </a:prstGeom>
        </p:spPr>
      </p:pic>
      <p:pic>
        <p:nvPicPr>
          <p:cNvPr id="11" name="図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85659">
            <a:off x="2508785" y="4729189"/>
            <a:ext cx="1845816" cy="615272"/>
          </a:xfrm>
          <a:prstGeom prst="rect">
            <a:avLst/>
          </a:prstGeom>
        </p:spPr>
      </p:pic>
    </p:spTree>
    <p:extLst>
      <p:ext uri="{BB962C8B-B14F-4D97-AF65-F5344CB8AC3E}">
        <p14:creationId xmlns:p14="http://schemas.microsoft.com/office/powerpoint/2010/main" val="15535592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16" name="角丸四角形 15"/>
          <p:cNvSpPr/>
          <p:nvPr/>
        </p:nvSpPr>
        <p:spPr bwMode="auto">
          <a:xfrm>
            <a:off x="539552" y="1340768"/>
            <a:ext cx="8280920" cy="518457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8329838"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200" dirty="0" smtClean="0">
                <a:solidFill>
                  <a:schemeClr val="tx1"/>
                </a:solidFill>
                <a:latin typeface="A-OTF 新ゴ Pr6N R"/>
                <a:ea typeface="A-OTF 新ゴ Pr6N R"/>
                <a:cs typeface="A-OTF 新ゴ Pr6N R"/>
              </a:rPr>
              <a:t>目的変数</a:t>
            </a:r>
            <a:r>
              <a:rPr lang="en-US" altLang="ja-JP" sz="3200" dirty="0" smtClean="0">
                <a:solidFill>
                  <a:schemeClr val="tx1"/>
                </a:solidFill>
                <a:latin typeface="A-OTF 新ゴ Pr6N R"/>
                <a:ea typeface="A-OTF 新ゴ Pr6N R"/>
                <a:cs typeface="A-OTF 新ゴ Pr6N R"/>
              </a:rPr>
              <a:t>/</a:t>
            </a:r>
            <a:r>
              <a:rPr lang="ja-JP" altLang="en-US" sz="3200" dirty="0" smtClean="0">
                <a:solidFill>
                  <a:schemeClr val="tx1"/>
                </a:solidFill>
                <a:latin typeface="A-OTF 新ゴ Pr6N R"/>
                <a:ea typeface="A-OTF 新ゴ Pr6N R"/>
                <a:cs typeface="A-OTF 新ゴ Pr6N R"/>
              </a:rPr>
              <a:t>説明変数と加工</a:t>
            </a:r>
            <a:endParaRPr lang="es-ES" altLang="ja-JP" sz="2800" dirty="0">
              <a:solidFill>
                <a:schemeClr val="tx1"/>
              </a:solidFill>
              <a:latin typeface="A-OTF 新ゴ Pr6N R"/>
              <a:ea typeface="A-OTF 新ゴ Pr6N R"/>
              <a:cs typeface="A-OTF 新ゴ Pr6N R"/>
            </a:endParaRPr>
          </a:p>
        </p:txBody>
      </p:sp>
      <p:sp>
        <p:nvSpPr>
          <p:cNvPr id="17" name="テキスト ボックス 16"/>
          <p:cNvSpPr txBox="1"/>
          <p:nvPr/>
        </p:nvSpPr>
        <p:spPr>
          <a:xfrm>
            <a:off x="539552" y="1628800"/>
            <a:ext cx="7560840" cy="2677656"/>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出演者：・主演と助演の二人を抽出。</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・出演者ランクは、</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前年の俳優・女優ランキング</a:t>
            </a:r>
            <a:r>
              <a:rPr lang="en-US" altLang="ja-JP" sz="2400" dirty="0" smtClean="0">
                <a:latin typeface="A-OTF 新ゴ Pr6N R"/>
                <a:ea typeface="A-OTF 新ゴ Pr6N R"/>
                <a:cs typeface="A-OTF 新ゴ Pr6N R"/>
              </a:rPr>
              <a:t>Top30</a:t>
            </a: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i="1" dirty="0" smtClean="0">
                <a:latin typeface="A-OTF 新ゴ Pr6N R"/>
                <a:ea typeface="A-OTF 新ゴ Pr6N R"/>
                <a:cs typeface="A-OTF 新ゴ Pr6N R"/>
              </a:rPr>
              <a:t>N </a:t>
            </a:r>
            <a:r>
              <a:rPr lang="ja-JP" altLang="en-US" sz="2400" dirty="0" smtClean="0">
                <a:latin typeface="A-OTF 新ゴ Pr6N R"/>
                <a:ea typeface="A-OTF 新ゴ Pr6N R"/>
                <a:cs typeface="A-OTF 新ゴ Pr6N R"/>
              </a:rPr>
              <a:t>位</a:t>
            </a:r>
            <a:r>
              <a:rPr lang="en-US" altLang="en-US" sz="2400" dirty="0" smtClean="0">
                <a:latin typeface="A-OTF 新ゴ Pr6N R"/>
                <a:ea typeface="A-OTF 新ゴ Pr6N R"/>
                <a:cs typeface="A-OTF 新ゴ Pr6N R"/>
                <a:sym typeface="Wingdings"/>
              </a:rPr>
              <a:t>: (</a:t>
            </a:r>
            <a:r>
              <a:rPr lang="en-US" altLang="ja-JP" sz="2400" dirty="0" smtClean="0">
                <a:latin typeface="A-OTF 新ゴ Pr6N R"/>
                <a:ea typeface="A-OTF 新ゴ Pr6N R"/>
                <a:cs typeface="A-OTF 新ゴ Pr6N R"/>
              </a:rPr>
              <a:t>41 </a:t>
            </a:r>
            <a:r>
              <a:rPr lang="mr-IN" altLang="ja-JP" sz="2400" dirty="0" smtClean="0">
                <a:latin typeface="A-OTF 新ゴ Pr6N R"/>
                <a:ea typeface="A-OTF 新ゴ Pr6N R"/>
                <a:cs typeface="A-OTF 新ゴ Pr6N R"/>
              </a:rPr>
              <a:t>–</a:t>
            </a:r>
            <a:r>
              <a:rPr lang="en-US" altLang="ja-JP" sz="2400" dirty="0" smtClean="0">
                <a:latin typeface="A-OTF 新ゴ Pr6N R"/>
                <a:ea typeface="A-OTF 新ゴ Pr6N R"/>
                <a:cs typeface="A-OTF 新ゴ Pr6N R"/>
              </a:rPr>
              <a:t> </a:t>
            </a:r>
            <a:r>
              <a:rPr lang="en-US" altLang="ja-JP" sz="2400" i="1" dirty="0" smtClean="0">
                <a:latin typeface="A-OTF 新ゴ Pr6N R"/>
                <a:ea typeface="A-OTF 新ゴ Pr6N R"/>
                <a:cs typeface="A-OTF 新ゴ Pr6N R"/>
              </a:rPr>
              <a:t>N </a:t>
            </a:r>
            <a:r>
              <a:rPr lang="en-US" altLang="ja-JP" sz="2400" dirty="0" smtClean="0">
                <a:latin typeface="A-OTF 新ゴ Pr6N R"/>
                <a:ea typeface="A-OTF 新ゴ Pr6N R"/>
                <a:cs typeface="A-OTF 新ゴ Pr6N R"/>
              </a:rPr>
              <a:t>)/ 40  </a:t>
            </a:r>
            <a:r>
              <a:rPr lang="ja-JP" altLang="en-US" sz="2400" dirty="0" smtClean="0">
                <a:latin typeface="A-OTF 新ゴ Pr6N R"/>
                <a:ea typeface="A-OTF 新ゴ Pr6N R"/>
                <a:cs typeface="A-OTF 新ゴ Pr6N R"/>
              </a:rPr>
              <a:t>というポイントに</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・事務所　</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dirty="0" err="1" smtClean="0">
                <a:latin typeface="A-OTF 新ゴ Pr6N R"/>
                <a:ea typeface="A-OTF 新ゴ Pr6N R"/>
                <a:cs typeface="A-OTF 新ゴ Pr6N R"/>
              </a:rPr>
              <a:t>isJ</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endParaRPr lang="en-US" altLang="ja-JP" sz="2400" dirty="0" smtClean="0">
              <a:latin typeface="A-OTF 新ゴ Pr6N R"/>
              <a:ea typeface="A-OTF 新ゴ Pr6N R"/>
              <a:cs typeface="A-OTF 新ゴ Pr6N R"/>
            </a:endParaRPr>
          </a:p>
        </p:txBody>
      </p:sp>
      <p:sp>
        <p:nvSpPr>
          <p:cNvPr id="13" name="正方形/長方形 12"/>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a:t>
            </a:r>
            <a:r>
              <a:rPr lang="ja-JP" altLang="en-US" sz="2000" dirty="0" smtClean="0">
                <a:latin typeface="A-OTF 新ゴ Pr6N R"/>
                <a:ea typeface="A-OTF 新ゴ Pr6N R"/>
                <a:cs typeface="A-OTF 新ゴ Pr6N R"/>
              </a:rPr>
              <a:t>分析</a:t>
            </a:r>
            <a:r>
              <a:rPr lang="en-US" altLang="ja-JP" sz="2000" dirty="0" smtClean="0">
                <a:latin typeface="A-OTF 新ゴ Pr6N R"/>
                <a:ea typeface="A-OTF 新ゴ Pr6N R"/>
                <a:cs typeface="A-OTF 新ゴ Pr6N R"/>
              </a:rPr>
              <a:t>: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8" name="テキスト ボックス 17"/>
          <p:cNvSpPr txBox="1"/>
          <p:nvPr/>
        </p:nvSpPr>
        <p:spPr>
          <a:xfrm>
            <a:off x="539552" y="4077072"/>
            <a:ext cx="7560840"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原作　：・有り</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無しの</a:t>
            </a:r>
            <a:r>
              <a:rPr lang="en-US" altLang="ja-JP" sz="2400" dirty="0" err="1" smtClean="0">
                <a:latin typeface="A-OTF 新ゴ Pr6N R"/>
                <a:ea typeface="A-OTF 新ゴ Pr6N R"/>
                <a:cs typeface="A-OTF 新ゴ Pr6N R"/>
              </a:rPr>
              <a:t>bool</a:t>
            </a:r>
            <a:r>
              <a:rPr lang="ja-JP" altLang="en-US" sz="2400" dirty="0" smtClean="0">
                <a:latin typeface="A-OTF 新ゴ Pr6N R"/>
                <a:ea typeface="A-OTF 新ゴ Pr6N R"/>
                <a:cs typeface="A-OTF 新ゴ Pr6N R"/>
              </a:rPr>
              <a:t>値</a:t>
            </a:r>
            <a:endParaRPr lang="en-US" altLang="ja-JP" sz="2400" dirty="0" smtClean="0">
              <a:latin typeface="A-OTF 新ゴ Pr6N R"/>
              <a:ea typeface="A-OTF 新ゴ Pr6N R"/>
              <a:cs typeface="A-OTF 新ゴ Pr6N R"/>
            </a:endParaRPr>
          </a:p>
        </p:txBody>
      </p:sp>
      <p:sp>
        <p:nvSpPr>
          <p:cNvPr id="14" name="テキスト ボックス 13"/>
          <p:cNvSpPr txBox="1"/>
          <p:nvPr/>
        </p:nvSpPr>
        <p:spPr>
          <a:xfrm>
            <a:off x="539552" y="4581128"/>
            <a:ext cx="7560840" cy="1200328"/>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放送枠：・</a:t>
            </a:r>
            <a:r>
              <a:rPr lang="en-US" altLang="ja-JP" sz="2400" dirty="0" err="1" smtClean="0">
                <a:latin typeface="A-OTF 新ゴ Pr6N R"/>
                <a:ea typeface="A-OTF 新ゴ Pr6N R"/>
                <a:cs typeface="A-OTF 新ゴ Pr6N R"/>
              </a:rPr>
              <a:t>yyyy</a:t>
            </a:r>
            <a:r>
              <a:rPr lang="ja-JP" altLang="en-US" sz="2400" dirty="0" smtClean="0">
                <a:latin typeface="A-OTF 新ゴ Pr6N R"/>
                <a:ea typeface="A-OTF 新ゴ Pr6N R"/>
                <a:cs typeface="A-OTF 新ゴ Pr6N R"/>
              </a:rPr>
              <a:t>年</a:t>
            </a:r>
            <a:r>
              <a:rPr lang="en-US" altLang="ja-JP" sz="2400" dirty="0" smtClean="0">
                <a:latin typeface="A-OTF 新ゴ Pr6N R"/>
                <a:ea typeface="A-OTF 新ゴ Pr6N R"/>
                <a:cs typeface="A-OTF 新ゴ Pr6N R"/>
              </a:rPr>
              <a:t>mm</a:t>
            </a:r>
            <a:r>
              <a:rPr lang="ja-JP" altLang="en-US" sz="2400" dirty="0" smtClean="0">
                <a:latin typeface="A-OTF 新ゴ Pr6N R"/>
                <a:ea typeface="A-OTF 新ゴ Pr6N R"/>
                <a:cs typeface="A-OTF 新ゴ Pr6N R"/>
              </a:rPr>
              <a:t>月期</a:t>
            </a:r>
            <a:r>
              <a:rPr lang="en-US" altLang="ja-JP" sz="2400" dirty="0" smtClean="0">
                <a:latin typeface="A-OTF 新ゴ Pr6N R"/>
                <a:ea typeface="A-OTF 新ゴ Pr6N R"/>
                <a:cs typeface="A-OTF 新ゴ Pr6N R"/>
              </a:rPr>
              <a:t> </a:t>
            </a:r>
            <a:r>
              <a:rPr lang="en-US" altLang="ja-JP" sz="2400" dirty="0" err="1" smtClean="0">
                <a:latin typeface="A-OTF 新ゴ Pr6N R"/>
                <a:ea typeface="A-OTF 新ゴ Pr6N R"/>
                <a:cs typeface="A-OTF 新ゴ Pr6N R"/>
              </a:rPr>
              <a:t>hh</a:t>
            </a:r>
            <a:r>
              <a:rPr lang="ja-JP" altLang="en-US" sz="2400" dirty="0" smtClean="0">
                <a:latin typeface="A-OTF 新ゴ Pr6N R"/>
                <a:ea typeface="A-OTF 新ゴ Pr6N R"/>
                <a:cs typeface="A-OTF 新ゴ Pr6N R"/>
              </a:rPr>
              <a:t>時から</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放送局</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en-US" altLang="ja-JP" sz="2400" i="1" dirty="0" err="1" smtClean="0">
                <a:latin typeface="A-OTF 新ゴ Pr6N R"/>
                <a:ea typeface="A-OTF 新ゴ Pr6N R"/>
                <a:cs typeface="A-OTF 新ゴ Pr6N R"/>
              </a:rPr>
              <a:t>yyyy</a:t>
            </a:r>
            <a:r>
              <a:rPr lang="en-US" altLang="ja-JP" sz="2400" i="1" dirty="0" smtClean="0">
                <a:latin typeface="A-OTF 新ゴ Pr6N R"/>
                <a:ea typeface="A-OTF 新ゴ Pr6N R"/>
                <a:cs typeface="A-OTF 新ゴ Pr6N R"/>
              </a:rPr>
              <a:t> </a:t>
            </a:r>
            <a:r>
              <a:rPr lang="mr-IN" altLang="en-US" sz="2400" dirty="0" smtClean="0">
                <a:latin typeface="A-OTF 新ゴ Pr6N R"/>
                <a:ea typeface="A-OTF 新ゴ Pr6N R"/>
                <a:cs typeface="A-OTF 新ゴ Pr6N R"/>
              </a:rPr>
              <a:t>–</a:t>
            </a:r>
            <a:r>
              <a:rPr lang="en-US" altLang="en-US" sz="2400" dirty="0" smtClean="0">
                <a:latin typeface="A-OTF 新ゴ Pr6N R"/>
                <a:ea typeface="A-OTF 新ゴ Pr6N R"/>
                <a:cs typeface="A-OTF 新ゴ Pr6N R"/>
              </a:rPr>
              <a:t> 2010)</a:t>
            </a:r>
            <a:r>
              <a:rPr lang="ja-JP" altLang="en-US" sz="2400" dirty="0" smtClean="0">
                <a:latin typeface="A-OTF 新ゴ Pr6N R"/>
                <a:ea typeface="A-OTF 新ゴ Pr6N R"/>
                <a:cs typeface="A-OTF 新ゴ Pr6N R"/>
              </a:rPr>
              <a:t>という線形特徴量</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sz="2400" dirty="0">
                <a:latin typeface="A-OTF 新ゴ Pr6N R"/>
                <a:ea typeface="A-OTF 新ゴ Pr6N R"/>
                <a:cs typeface="A-OTF 新ゴ Pr6N R"/>
              </a:rPr>
              <a:t>　</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その他は基本的にカテゴリカル</a:t>
            </a:r>
            <a:endParaRPr lang="en-US" altLang="ja-JP" sz="2400" dirty="0" smtClean="0">
              <a:latin typeface="A-OTF 新ゴ Pr6N R"/>
              <a:ea typeface="A-OTF 新ゴ Pr6N R"/>
              <a:cs typeface="A-OTF 新ゴ Pr6N R"/>
            </a:endParaRPr>
          </a:p>
        </p:txBody>
      </p:sp>
      <p:sp>
        <p:nvSpPr>
          <p:cNvPr id="15" name="テキスト ボックス 14"/>
          <p:cNvSpPr txBox="1"/>
          <p:nvPr/>
        </p:nvSpPr>
        <p:spPr>
          <a:xfrm>
            <a:off x="559872" y="5847655"/>
            <a:ext cx="8476624" cy="461665"/>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続編　：１クール</a:t>
            </a:r>
            <a:r>
              <a:rPr lang="en-US" altLang="ja-JP" sz="2400" dirty="0" smtClean="0">
                <a:latin typeface="A-OTF 新ゴ Pr6N R"/>
                <a:ea typeface="A-OTF 新ゴ Pr6N R"/>
                <a:cs typeface="A-OTF 新ゴ Pr6N R"/>
              </a:rPr>
              <a:t>(or</a:t>
            </a:r>
            <a:r>
              <a:rPr lang="ja-JP" altLang="en-US" sz="2400" dirty="0" smtClean="0">
                <a:latin typeface="A-OTF 新ゴ Pr6N R"/>
                <a:ea typeface="A-OTF 新ゴ Pr6N R"/>
                <a:cs typeface="A-OTF 新ゴ Pr6N R"/>
              </a:rPr>
              <a:t>パート１</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、パート２、パート３以上</a:t>
            </a:r>
            <a:endParaRPr lang="en-US" altLang="ja-JP" sz="2400" dirty="0" smtClean="0">
              <a:latin typeface="A-OTF 新ゴ Pr6N R"/>
              <a:ea typeface="A-OTF 新ゴ Pr6N R"/>
              <a:cs typeface="A-OTF 新ゴ Pr6N R"/>
            </a:endParaRPr>
          </a:p>
        </p:txBody>
      </p:sp>
    </p:spTree>
    <p:extLst>
      <p:ext uri="{BB962C8B-B14F-4D97-AF65-F5344CB8AC3E}">
        <p14:creationId xmlns:p14="http://schemas.microsoft.com/office/powerpoint/2010/main" val="763105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332656"/>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a:t>
            </a:r>
            <a:r>
              <a:rPr lang="ja-JP" altLang="en-US" sz="3600" dirty="0">
                <a:latin typeface="A-OTF 新ゴ Pr6N R"/>
                <a:ea typeface="A-OTF 新ゴ Pr6N R"/>
                <a:cs typeface="A-OTF 新ゴ Pr6N R"/>
              </a:rPr>
              <a:t> </a:t>
            </a:r>
            <a:r>
              <a:rPr lang="ja-JP" altLang="ja-JP" sz="2400" dirty="0" smtClean="0">
                <a:latin typeface="A-OTF 新ゴ Pr6N R"/>
                <a:ea typeface="A-OTF 新ゴ Pr6N R"/>
                <a:cs typeface="A-OTF 新ゴ Pr6N R"/>
              </a:rPr>
              <a:t>1</a:t>
            </a:r>
            <a:r>
              <a:rPr lang="en-US" altLang="ja-JP" sz="2400" dirty="0" smtClean="0">
                <a:latin typeface="A-OTF 新ゴ Pr6N R"/>
                <a:ea typeface="A-OTF 新ゴ Pr6N R"/>
                <a:cs typeface="A-OTF 新ゴ Pr6N R"/>
              </a:rPr>
              <a:t>/3</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59228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4" name="正方形/長方形 3"/>
          <p:cNvSpPr/>
          <p:nvPr/>
        </p:nvSpPr>
        <p:spPr>
          <a:xfrm>
            <a:off x="755576" y="1412776"/>
            <a:ext cx="7632848" cy="2392963"/>
          </a:xfrm>
          <a:prstGeom prst="rect">
            <a:avLst/>
          </a:prstGeom>
        </p:spPr>
        <p:txBody>
          <a:bodyPr wrap="square">
            <a:spAutoFit/>
          </a:bodyPr>
          <a:lstStyle/>
          <a:p>
            <a:r>
              <a:rPr lang="ja-JP" altLang="en-US" sz="2000" dirty="0" smtClean="0">
                <a:latin typeface="A-OTF 新ゴ Pr6N R"/>
                <a:ea typeface="A-OTF 新ゴ Pr6N R"/>
                <a:cs typeface="A-OTF 新ゴ Pr6N R"/>
              </a:rPr>
              <a:t>・</a:t>
            </a:r>
            <a:r>
              <a:rPr lang="ja-JP" altLang="en-US" dirty="0" smtClean="0">
                <a:latin typeface="A-OTF 新ゴ Pr6N R"/>
                <a:ea typeface="A-OTF 新ゴ Pr6N R"/>
                <a:cs typeface="A-OTF 新ゴ Pr6N R"/>
              </a:rPr>
              <a:t>解釈性を重視し、過度な特徴量の追加、加工をせず、</a:t>
            </a:r>
            <a:endParaRPr lang="en-US" altLang="ja-JP"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RMSE </a:t>
            </a:r>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2.38</a:t>
            </a:r>
            <a:r>
              <a:rPr lang="ja-JP" altLang="en-US" dirty="0" smtClean="0">
                <a:latin typeface="A-OTF 新ゴ Pr6N R"/>
                <a:ea typeface="A-OTF 新ゴ Pr6N R"/>
                <a:cs typeface="A-OTF 新ゴ Pr6N R"/>
              </a:rPr>
              <a:t>  決定係数：</a:t>
            </a:r>
            <a:r>
              <a:rPr lang="en-US" altLang="ja-JP" dirty="0" smtClean="0">
                <a:latin typeface="A-OTF 新ゴ Pr6N R"/>
                <a:ea typeface="A-OTF 新ゴ Pr6N R"/>
                <a:cs typeface="A-OTF 新ゴ Pr6N R"/>
              </a:rPr>
              <a:t>0.55  </a:t>
            </a:r>
            <a:r>
              <a:rPr lang="ja-JP" altLang="en-US" dirty="0" smtClean="0">
                <a:latin typeface="A-OTF 新ゴ Pr6N R"/>
                <a:ea typeface="A-OTF 新ゴ Pr6N R"/>
                <a:cs typeface="A-OTF 新ゴ Pr6N R"/>
              </a:rPr>
              <a:t>切片</a:t>
            </a:r>
            <a:r>
              <a:rPr lang="en-US" altLang="ja-JP" dirty="0" smtClean="0">
                <a:latin typeface="A-OTF 新ゴ Pr6N R"/>
                <a:ea typeface="A-OTF 新ゴ Pr6N R"/>
                <a:cs typeface="A-OTF 新ゴ Pr6N R"/>
              </a:rPr>
              <a:t>:7.32</a:t>
            </a:r>
            <a:endParaRPr lang="en-US" altLang="ja-JP" dirty="0">
              <a:latin typeface="A-OTF 新ゴ Pr6N R"/>
              <a:ea typeface="A-OTF 新ゴ Pr6N R"/>
              <a:cs typeface="A-OTF 新ゴ Pr6N R"/>
            </a:endParaRPr>
          </a:p>
          <a:p>
            <a:pPr>
              <a:lnSpc>
                <a:spcPct val="110000"/>
              </a:lnSpc>
            </a:pPr>
            <a:r>
              <a:rPr lang="ja-JP"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の線形回帰モデルを作成</a:t>
            </a:r>
            <a:r>
              <a:rPr lang="ja-JP" altLang="ja-JP" dirty="0" smtClean="0">
                <a:latin typeface="A-OTF 新ゴ Pr6N R"/>
                <a:ea typeface="A-OTF 新ゴ Pr6N R"/>
                <a:cs typeface="A-OTF 新ゴ Pr6N R"/>
              </a:rPr>
              <a:t> </a:t>
            </a:r>
            <a:r>
              <a:rPr lang="en-US" altLang="ja-JP" sz="1100" dirty="0" smtClean="0">
                <a:latin typeface="A-OTF 新ゴ Pr6N R"/>
                <a:ea typeface="A-OTF 新ゴ Pr6N R"/>
                <a:cs typeface="A-OTF 新ゴ Pr6N R"/>
              </a:rPr>
              <a:t>(Python</a:t>
            </a:r>
            <a:r>
              <a:rPr lang="ja-JP" altLang="en-US" sz="1100" dirty="0" smtClean="0">
                <a:latin typeface="A-OTF 新ゴ Pr6N R"/>
                <a:ea typeface="A-OTF 新ゴ Pr6N R"/>
                <a:cs typeface="A-OTF 新ゴ Pr6N R"/>
              </a:rPr>
              <a:t>の</a:t>
            </a:r>
            <a:r>
              <a:rPr lang="en-US" altLang="ja-JP" sz="1100" dirty="0" err="1" smtClean="0">
                <a:latin typeface="A-OTF 新ゴ Pr6N R"/>
                <a:ea typeface="A-OTF 新ゴ Pr6N R"/>
                <a:cs typeface="A-OTF 新ゴ Pr6N R"/>
              </a:rPr>
              <a:t>statsmodel</a:t>
            </a:r>
            <a:r>
              <a:rPr lang="ja-JP" altLang="en-US" sz="1100" dirty="0" smtClean="0">
                <a:latin typeface="A-OTF 新ゴ Pr6N R"/>
                <a:ea typeface="A-OTF 新ゴ Pr6N R"/>
                <a:cs typeface="A-OTF 新ゴ Pr6N R"/>
              </a:rPr>
              <a:t>を使用</a:t>
            </a:r>
            <a:r>
              <a:rPr lang="en-US" altLang="ja-JP" sz="1100"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pPr>
              <a:lnSpc>
                <a:spcPct val="110000"/>
              </a:lnSpc>
            </a:pPr>
            <a:endParaRPr lang="en-US" altLang="ja-JP" sz="800" dirty="0" smtClean="0">
              <a:latin typeface="A-OTF 新ゴ Pr6N R"/>
              <a:ea typeface="A-OTF 新ゴ Pr6N R"/>
              <a:cs typeface="A-OTF 新ゴ Pr6N R"/>
            </a:endParaRPr>
          </a:p>
          <a:p>
            <a:pPr>
              <a:lnSpc>
                <a:spcPct val="110000"/>
              </a:lnSpc>
            </a:pPr>
            <a:r>
              <a:rPr lang="ja-JP" altLang="en-US" sz="2000" dirty="0" smtClean="0">
                <a:latin typeface="A-OTF 新ゴ Pr6N R"/>
                <a:ea typeface="A-OTF 新ゴ Pr6N R"/>
                <a:cs typeface="A-OTF 新ゴ Pr6N R"/>
              </a:rPr>
              <a:t>・</a:t>
            </a:r>
            <a:r>
              <a:rPr lang="ja-JP" altLang="en-US" dirty="0" smtClean="0">
                <a:latin typeface="A-OTF 新ゴ Pr6N R"/>
                <a:ea typeface="A-OTF 新ゴ Pr6N R"/>
                <a:cs typeface="A-OTF 新ゴ Pr6N R"/>
              </a:rPr>
              <a:t>有意なパラメータ</a:t>
            </a:r>
            <a:endParaRPr lang="en-US" altLang="ja-JP" sz="2000"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主演、助演俳優とも、ランクは視聴率に直結する</a:t>
            </a:r>
            <a:endParaRPr lang="en-US" altLang="ja-JP" sz="1000" dirty="0" smtClean="0">
              <a:latin typeface="A-OTF 新ゴ Pr6N R"/>
              <a:ea typeface="A-OTF 新ゴ Pr6N R"/>
              <a:cs typeface="A-OTF 新ゴ Pr6N R"/>
            </a:endParaRPr>
          </a:p>
          <a:p>
            <a:pPr>
              <a:lnSpc>
                <a:spcPct val="110000"/>
              </a:lnSpc>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続編は強いことが有意である。</a:t>
            </a:r>
            <a:endParaRPr lang="en-US" altLang="ja-JP" dirty="0" smtClean="0">
              <a:latin typeface="A-OTF 新ゴ Pr6N R"/>
              <a:ea typeface="A-OTF 新ゴ Pr6N R"/>
              <a:cs typeface="A-OTF 新ゴ Pr6N R"/>
            </a:endParaRPr>
          </a:p>
          <a:p>
            <a:pPr>
              <a:lnSpc>
                <a:spcPct val="110000"/>
              </a:lnSpc>
            </a:pPr>
            <a:r>
              <a:rPr lang="ja-JP" altLang="ja-JP" dirty="0">
                <a:latin typeface="A-OTF 新ゴ Pr6N R"/>
                <a:ea typeface="A-OTF 新ゴ Pr6N R"/>
                <a:cs typeface="A-OTF 新ゴ Pr6N R"/>
              </a:rPr>
              <a:t>　</a:t>
            </a:r>
            <a:r>
              <a:rPr lang="en-US" altLang="en-US" dirty="0">
                <a:latin typeface="A-OTF 新ゴ Pr6N R"/>
                <a:ea typeface="A-OTF 新ゴ Pr6N R"/>
                <a:cs typeface="A-OTF 新ゴ Pr6N R"/>
              </a:rPr>
              <a:t> </a:t>
            </a:r>
            <a:r>
              <a:rPr lang="en-US" altLang="en-US" dirty="0" smtClean="0">
                <a:latin typeface="A-OTF 新ゴ Pr6N R"/>
                <a:ea typeface="A-OTF 新ゴ Pr6N R"/>
                <a:cs typeface="A-OTF 新ゴ Pr6N R"/>
              </a:rPr>
              <a:t> </a:t>
            </a:r>
            <a:r>
              <a:rPr lang="ja-JP" altLang="en-US" dirty="0" smtClean="0">
                <a:latin typeface="A-OTF 新ゴ Pr6N R"/>
                <a:ea typeface="A-OTF 新ゴ Pr6N R"/>
                <a:cs typeface="A-OTF 新ゴ Pr6N R"/>
              </a:rPr>
              <a:t>俗にパート２がコケるというのは、例外的。</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もしくはバイアス</a:t>
            </a:r>
            <a:r>
              <a:rPr lang="en-US" altLang="ja-JP" dirty="0" smtClean="0">
                <a:latin typeface="A-OTF 新ゴ Pr6N R"/>
                <a:ea typeface="A-OTF 新ゴ Pr6N R"/>
                <a:cs typeface="A-OTF 新ゴ Pr6N R"/>
              </a:rPr>
              <a:t>)</a:t>
            </a:r>
          </a:p>
        </p:txBody>
      </p:sp>
      <p:graphicFrame>
        <p:nvGraphicFramePr>
          <p:cNvPr id="14" name="表 13"/>
          <p:cNvGraphicFramePr>
            <a:graphicFrameLocks noGrp="1"/>
          </p:cNvGraphicFramePr>
          <p:nvPr>
            <p:extLst>
              <p:ext uri="{D42A27DB-BD31-4B8C-83A1-F6EECF244321}">
                <p14:modId xmlns:p14="http://schemas.microsoft.com/office/powerpoint/2010/main" val="410813316"/>
              </p:ext>
            </p:extLst>
          </p:nvPr>
        </p:nvGraphicFramePr>
        <p:xfrm>
          <a:off x="1115616" y="4365104"/>
          <a:ext cx="6192688" cy="2178240"/>
        </p:xfrm>
        <a:graphic>
          <a:graphicData uri="http://schemas.openxmlformats.org/drawingml/2006/table">
            <a:tbl>
              <a:tblPr>
                <a:tableStyleId>{9D7B26C5-4107-4FEC-AEDC-1716B250A1EF}</a:tableStyleId>
              </a:tblPr>
              <a:tblGrid>
                <a:gridCol w="3165152"/>
                <a:gridCol w="1513768"/>
                <a:gridCol w="1513768"/>
              </a:tblGrid>
              <a:tr h="435648">
                <a:tc>
                  <a:txBody>
                    <a:bodyPr/>
                    <a:lstStyle/>
                    <a:p>
                      <a:pPr algn="l" fontAlgn="b"/>
                      <a:endParaRPr lang="en-US" sz="1800" b="0" i="0" u="none" strike="noStrike" dirty="0" smtClean="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c>
                  <a:txBody>
                    <a:bodyPr/>
                    <a:lstStyle/>
                    <a:p>
                      <a:pPr algn="r" fontAlgn="b"/>
                      <a:r>
                        <a:rPr lang="ja-JP" altLang="en-US" sz="1800" b="0" i="0" u="none" strike="noStrike" dirty="0" smtClean="0">
                          <a:solidFill>
                            <a:srgbClr val="000000"/>
                          </a:solidFill>
                          <a:effectLst/>
                          <a:latin typeface="ＭＳ Ｐゴシック"/>
                        </a:rPr>
                        <a:t>回帰係数</a:t>
                      </a:r>
                      <a:endParaRPr lang="is-I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c>
                  <a:txBody>
                    <a:bodyPr/>
                    <a:lstStyle/>
                    <a:p>
                      <a:pPr algn="r" fontAlgn="b"/>
                      <a:r>
                        <a:rPr lang="en-US" altLang="ja-JP" sz="1800" b="0" i="0" u="none" strike="noStrike" dirty="0" smtClean="0">
                          <a:solidFill>
                            <a:srgbClr val="000000"/>
                          </a:solidFill>
                          <a:effectLst/>
                          <a:latin typeface="ＭＳ Ｐゴシック"/>
                        </a:rPr>
                        <a:t>P</a:t>
                      </a:r>
                      <a:r>
                        <a:rPr lang="ja-JP" altLang="en-US" sz="1800" b="0" i="0" u="none" strike="noStrike" dirty="0" smtClean="0">
                          <a:solidFill>
                            <a:srgbClr val="000000"/>
                          </a:solidFill>
                          <a:effectLst/>
                          <a:latin typeface="ＭＳ Ｐゴシック"/>
                        </a:rPr>
                        <a:t>値</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ysDot"/>
                      <a:round/>
                      <a:headEnd type="none" w="med" len="med"/>
                      <a:tailEnd type="none" w="med" len="med"/>
                    </a:lnB>
                    <a:solidFill>
                      <a:srgbClr val="CCFFCC"/>
                    </a:solidFill>
                  </a:tcPr>
                </a:tc>
              </a:tr>
              <a:tr h="435648">
                <a:tc>
                  <a:txBody>
                    <a:bodyPr/>
                    <a:lstStyle/>
                    <a:p>
                      <a:pPr algn="l" fontAlgn="b"/>
                      <a:r>
                        <a:rPr lang="en-US" sz="1800" u="none" strike="noStrike" dirty="0" smtClean="0">
                          <a:effectLst/>
                        </a:rPr>
                        <a:t>main_actor1_pt </a:t>
                      </a:r>
                      <a:r>
                        <a:rPr lang="en-US" altLang="ja-JP" sz="1800" u="none" strike="noStrike" dirty="0" smtClean="0">
                          <a:effectLst/>
                        </a:rPr>
                        <a:t>(</a:t>
                      </a:r>
                      <a:r>
                        <a:rPr lang="ja-JP" altLang="en-US" sz="1800" u="none" strike="noStrike" dirty="0" smtClean="0">
                          <a:effectLst/>
                        </a:rPr>
                        <a:t>主演ランク</a:t>
                      </a:r>
                      <a:r>
                        <a:rPr lang="en-US" altLang="ja-JP" sz="1800" u="none" strike="noStrike" dirty="0" smtClean="0">
                          <a:effectLst/>
                        </a:rPr>
                        <a:t>)</a:t>
                      </a:r>
                      <a:endParaRPr lang="en-US" sz="1800" b="0" i="0" u="none" strike="noStrike" dirty="0" smtClean="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is-IS" sz="1800" u="none" strike="noStrike" dirty="0">
                          <a:effectLst/>
                        </a:rPr>
                        <a:t>2.041</a:t>
                      </a:r>
                      <a:endParaRPr lang="is-I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en-US" altLang="ja-JP" sz="1800" u="none" strike="noStrike" dirty="0">
                          <a:effectLst/>
                        </a:rPr>
                        <a:t>0</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main_actor2_pt </a:t>
                      </a:r>
                      <a:r>
                        <a:rPr lang="en-US" altLang="ja-JP" sz="1800" u="none" strike="noStrike" dirty="0" smtClean="0">
                          <a:effectLst/>
                        </a:rPr>
                        <a:t>(</a:t>
                      </a:r>
                      <a:r>
                        <a:rPr lang="ja-JP" altLang="en-US" sz="1800" u="none" strike="noStrike" dirty="0" smtClean="0">
                          <a:effectLst/>
                        </a:rPr>
                        <a:t>助演ランク</a:t>
                      </a:r>
                      <a:r>
                        <a:rPr lang="en-US" altLang="ja-JP" sz="1800" u="none" strike="noStrike" dirty="0" smtClean="0">
                          <a:effectLst/>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nb-NO" sz="1800" u="none" strike="noStrike">
                          <a:effectLst/>
                        </a:rPr>
                        <a:t>1.9294</a:t>
                      </a:r>
                      <a:endParaRPr lang="nb-NO"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nb-NO" sz="1800" u="none" strike="noStrike">
                          <a:effectLst/>
                        </a:rPr>
                        <a:t>0.003</a:t>
                      </a:r>
                      <a:endParaRPr lang="nb-NO"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is_than_part3 </a:t>
                      </a:r>
                      <a:r>
                        <a:rPr lang="en-US" altLang="ja-JP" sz="1800" u="none" strike="noStrike" dirty="0" smtClean="0">
                          <a:effectLst/>
                        </a:rPr>
                        <a:t>(part3</a:t>
                      </a:r>
                      <a:r>
                        <a:rPr lang="ja-JP" altLang="en-US" sz="1800" u="none" strike="noStrike" dirty="0" smtClean="0">
                          <a:effectLst/>
                        </a:rPr>
                        <a:t>以上</a:t>
                      </a:r>
                      <a:r>
                        <a:rPr lang="en-US" altLang="ja-JP" sz="1800" u="none" strike="noStrike" dirty="0" smtClean="0">
                          <a:effectLst/>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fi-FI" sz="1800" u="none" strike="noStrike">
                          <a:effectLst/>
                        </a:rPr>
                        <a:t>4.1873</a:t>
                      </a:r>
                      <a:endParaRPr lang="fi-FI"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c>
                  <a:txBody>
                    <a:bodyPr/>
                    <a:lstStyle/>
                    <a:p>
                      <a:pPr algn="r" fontAlgn="b"/>
                      <a:r>
                        <a:rPr lang="en-US" altLang="ja-JP" sz="1800" u="none" strike="noStrike">
                          <a:effectLst/>
                        </a:rPr>
                        <a:t>0</a:t>
                      </a:r>
                      <a:endParaRPr lang="en-US" altLang="ja-JP" sz="1800" b="0" i="0" u="none" strike="noStrike">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ysDot"/>
                      <a:round/>
                      <a:headEnd type="none" w="med" len="med"/>
                      <a:tailEnd type="none" w="med" len="med"/>
                    </a:lnB>
                  </a:tcPr>
                </a:tc>
              </a:tr>
              <a:tr h="435648">
                <a:tc>
                  <a:txBody>
                    <a:bodyPr/>
                    <a:lstStyle/>
                    <a:p>
                      <a:pPr algn="l" fontAlgn="b"/>
                      <a:r>
                        <a:rPr lang="en-US" sz="1800" u="none" strike="noStrike" dirty="0" smtClean="0">
                          <a:effectLst/>
                        </a:rPr>
                        <a:t>is_part2 </a:t>
                      </a:r>
                      <a:r>
                        <a:rPr lang="en-US" altLang="ja-JP" sz="1800" u="none" strike="noStrike" dirty="0" smtClean="0">
                          <a:effectLst/>
                        </a:rPr>
                        <a:t>(part2)</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1800" u="none" strike="noStrike" dirty="0">
                          <a:effectLst/>
                        </a:rPr>
                        <a:t>2.4816</a:t>
                      </a:r>
                      <a:endParaRPr lang="hr-HR"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ysDot"/>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altLang="ja-JP" sz="1800" u="none" strike="noStrike" dirty="0">
                          <a:effectLst/>
                        </a:rPr>
                        <a:t>0</a:t>
                      </a:r>
                      <a:endParaRPr lang="en-US" altLang="ja-JP" sz="1800" b="0" i="0" u="none" strike="noStrike" dirty="0">
                        <a:solidFill>
                          <a:srgbClr val="000000"/>
                        </a:solidFill>
                        <a:effectLst/>
                        <a:latin typeface="ＭＳ Ｐゴシック"/>
                      </a:endParaRPr>
                    </a:p>
                  </a:txBody>
                  <a:tcPr marL="12700" marR="12700" marT="12700" marB="0" anchor="b">
                    <a:lnL w="12700" cap="flat" cmpd="sng" algn="ctr">
                      <a:solidFill>
                        <a:scrgbClr r="0" g="0" b="0"/>
                      </a:solidFill>
                      <a:prstDash val="sysDot"/>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ysDot"/>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71740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 </a:t>
            </a:r>
            <a:r>
              <a:rPr lang="ja-JP" altLang="ja-JP" sz="2800" dirty="0" smtClean="0">
                <a:latin typeface="A-OTF 新ゴ Pr6N R"/>
                <a:ea typeface="A-OTF 新ゴ Pr6N R"/>
                <a:cs typeface="A-OTF 新ゴ Pr6N R"/>
              </a:rPr>
              <a:t>2</a:t>
            </a:r>
            <a:r>
              <a:rPr lang="en-US" altLang="ja-JP" sz="2800" dirty="0" smtClean="0">
                <a:latin typeface="A-OTF 新ゴ Pr6N R"/>
                <a:ea typeface="A-OTF 新ゴ Pr6N R"/>
                <a:cs typeface="A-OTF 新ゴ Pr6N R"/>
              </a:rPr>
              <a:t>/3</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23224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4" name="正方形/長方形 3"/>
          <p:cNvSpPr/>
          <p:nvPr/>
        </p:nvSpPr>
        <p:spPr>
          <a:xfrm>
            <a:off x="755576" y="1412776"/>
            <a:ext cx="7019357" cy="2246769"/>
          </a:xfrm>
          <a:prstGeom prst="rect">
            <a:avLst/>
          </a:prstGeom>
        </p:spPr>
        <p:txBody>
          <a:bodyPr wrap="none">
            <a:spAutoFit/>
          </a:bodyPr>
          <a:lstStyle/>
          <a:p>
            <a:r>
              <a:rPr lang="ja-JP" altLang="en-US" sz="2000" dirty="0" smtClean="0">
                <a:latin typeface="A-OTF 新ゴ Pr6N R"/>
                <a:ea typeface="A-OTF 新ゴ Pr6N R"/>
                <a:cs typeface="A-OTF 新ゴ Pr6N R"/>
              </a:rPr>
              <a:t>・次に有意性がないパラメーター</a:t>
            </a:r>
            <a:endParaRPr lang="en-US" altLang="ja-JP" sz="20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芸能事務所の中で最も結果が分かるパラメータでさえ、</a:t>
            </a:r>
            <a:endParaRPr lang="en-US" altLang="ja-JP" sz="20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ja-JP" altLang="en-US" sz="2000" dirty="0" smtClean="0">
                <a:latin typeface="A-OTF 新ゴ Pr6N R"/>
                <a:ea typeface="A-OTF 新ゴ Pr6N R"/>
                <a:cs typeface="A-OTF 新ゴ Pr6N R"/>
              </a:rPr>
              <a:t>　結果には影響しなかった。</a:t>
            </a:r>
            <a:endParaRPr lang="en-US" altLang="ja-JP" sz="20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タレントランクに含まれていおり、ランク以上の付加価値はない</a:t>
            </a:r>
            <a:r>
              <a:rPr lang="en-US" altLang="ja-JP" sz="1600" dirty="0" smtClean="0">
                <a:latin typeface="A-OTF 新ゴ Pr6N R"/>
                <a:ea typeface="A-OTF 新ゴ Pr6N R"/>
                <a:cs typeface="A-OTF 新ゴ Pr6N R"/>
              </a:rPr>
              <a:t>)</a:t>
            </a:r>
          </a:p>
          <a:p>
            <a:endParaRPr lang="en-US" altLang="ja-JP" sz="20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原作の有無についても、有意性は確認できなかった</a:t>
            </a:r>
            <a:endParaRPr lang="en-US" altLang="ja-JP" sz="2000" dirty="0">
              <a:latin typeface="A-OTF 新ゴ Pr6N R"/>
              <a:ea typeface="A-OTF 新ゴ Pr6N R"/>
              <a:cs typeface="A-OTF 新ゴ Pr6N R"/>
            </a:endParaRPr>
          </a:p>
          <a:p>
            <a:endParaRPr lang="en-US" altLang="ja-JP" sz="2000" dirty="0" smtClean="0">
              <a:latin typeface="A-OTF 新ゴ Pr6N R"/>
              <a:ea typeface="A-OTF 新ゴ Pr6N R"/>
              <a:cs typeface="A-OTF 新ゴ Pr6N R"/>
            </a:endParaRPr>
          </a:p>
        </p:txBody>
      </p:sp>
      <p:graphicFrame>
        <p:nvGraphicFramePr>
          <p:cNvPr id="3" name="表 2"/>
          <p:cNvGraphicFramePr>
            <a:graphicFrameLocks noGrp="1"/>
          </p:cNvGraphicFramePr>
          <p:nvPr>
            <p:extLst>
              <p:ext uri="{D42A27DB-BD31-4B8C-83A1-F6EECF244321}">
                <p14:modId xmlns:p14="http://schemas.microsoft.com/office/powerpoint/2010/main" val="2467254231"/>
              </p:ext>
            </p:extLst>
          </p:nvPr>
        </p:nvGraphicFramePr>
        <p:xfrm>
          <a:off x="755576" y="4221088"/>
          <a:ext cx="5256584" cy="1980220"/>
        </p:xfrm>
        <a:graphic>
          <a:graphicData uri="http://schemas.openxmlformats.org/drawingml/2006/table">
            <a:tbl>
              <a:tblPr/>
              <a:tblGrid>
                <a:gridCol w="2808312"/>
                <a:gridCol w="1163329"/>
                <a:gridCol w="1284943"/>
              </a:tblGrid>
              <a:tr h="486054">
                <a:tc>
                  <a:txBody>
                    <a:bodyPr/>
                    <a:lstStyle/>
                    <a:p>
                      <a:pPr algn="l" fontAlgn="b"/>
                      <a:endParaRPr lang="ja-JP" alt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ja-JP" altLang="en-US" sz="1800" b="0" i="0" u="none" strike="noStrike" dirty="0">
                          <a:solidFill>
                            <a:srgbClr val="000000"/>
                          </a:solidFill>
                          <a:effectLst/>
                          <a:latin typeface="ＭＳ Ｐゴシック"/>
                        </a:rPr>
                        <a:t>回帰係数</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en-US" altLang="ja-JP" sz="1800" b="0" i="0" u="none" strike="noStrike" dirty="0">
                          <a:solidFill>
                            <a:srgbClr val="000000"/>
                          </a:solidFill>
                          <a:effectLst/>
                          <a:latin typeface="ＭＳ Ｐゴシック"/>
                        </a:rPr>
                        <a:t>P</a:t>
                      </a:r>
                      <a:r>
                        <a:rPr lang="ja-JP" altLang="en-US" sz="1800" b="0" i="0" u="none" strike="noStrike" dirty="0">
                          <a:solidFill>
                            <a:srgbClr val="000000"/>
                          </a:solidFill>
                          <a:effectLst/>
                          <a:latin typeface="ＭＳ Ｐゴシック"/>
                        </a:rPr>
                        <a:t>値</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522058">
                <a:tc>
                  <a:txBody>
                    <a:bodyPr/>
                    <a:lstStyle/>
                    <a:p>
                      <a:pPr algn="l" fontAlgn="b"/>
                      <a:r>
                        <a:rPr lang="en-US" sz="1800" b="0" i="0" u="none" strike="noStrike" dirty="0" smtClean="0">
                          <a:solidFill>
                            <a:srgbClr val="000000"/>
                          </a:solidFill>
                          <a:effectLst/>
                          <a:latin typeface="ＭＳ Ｐゴシック"/>
                        </a:rPr>
                        <a:t>actor1_isj</a:t>
                      </a:r>
                      <a:r>
                        <a:rPr lang="ja-JP" altLang="en-US" sz="1800" b="0" i="0" u="none" strike="noStrike" dirty="0" smtClean="0">
                          <a:solidFill>
                            <a:srgbClr val="000000"/>
                          </a:solidFill>
                          <a:effectLst/>
                          <a:latin typeface="ＭＳ Ｐゴシック"/>
                        </a:rPr>
                        <a:t> </a:t>
                      </a:r>
                      <a:r>
                        <a:rPr lang="en-US" altLang="ja-JP" sz="1800" b="0" i="0" u="none" strike="noStrike" dirty="0" smtClean="0">
                          <a:solidFill>
                            <a:srgbClr val="000000"/>
                          </a:solidFill>
                          <a:effectLst/>
                          <a:latin typeface="ＭＳ Ｐゴシック"/>
                        </a:rPr>
                        <a:t>(</a:t>
                      </a:r>
                      <a:r>
                        <a:rPr lang="ja-JP" altLang="en-US" sz="1800" b="0" i="0" u="none" strike="noStrike" dirty="0" smtClean="0">
                          <a:solidFill>
                            <a:srgbClr val="000000"/>
                          </a:solidFill>
                          <a:effectLst/>
                          <a:latin typeface="ＭＳ Ｐゴシック"/>
                        </a:rPr>
                        <a:t>特定事務所</a:t>
                      </a:r>
                      <a:r>
                        <a:rPr lang="en-US" altLang="ja-JP" sz="1800" b="0" i="0" u="none" strike="noStrike" dirty="0" smtClean="0">
                          <a:solidFill>
                            <a:srgbClr val="000000"/>
                          </a:solidFill>
                          <a:effectLst/>
                          <a:latin typeface="ＭＳ Ｐゴシック"/>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800" b="0" i="0" u="none" strike="noStrike">
                          <a:solidFill>
                            <a:srgbClr val="000000"/>
                          </a:solidFill>
                          <a:effectLst/>
                          <a:latin typeface="ＭＳ Ｐゴシック"/>
                        </a:rPr>
                        <a:t>0.1283</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800" b="0" i="0" u="none" strike="noStrike" dirty="0">
                          <a:solidFill>
                            <a:srgbClr val="000000"/>
                          </a:solidFill>
                          <a:effectLst/>
                          <a:latin typeface="ＭＳ Ｐゴシック"/>
                        </a:rPr>
                        <a:t>0.715</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486054">
                <a:tc>
                  <a:txBody>
                    <a:bodyPr/>
                    <a:lstStyle/>
                    <a:p>
                      <a:pPr algn="l" fontAlgn="b"/>
                      <a:r>
                        <a:rPr lang="en-US" sz="1800" b="0" i="0" u="none" strike="noStrike" dirty="0" smtClean="0">
                          <a:solidFill>
                            <a:srgbClr val="000000"/>
                          </a:solidFill>
                          <a:effectLst/>
                          <a:latin typeface="ＭＳ Ｐゴシック"/>
                        </a:rPr>
                        <a:t>actor2_isj </a:t>
                      </a:r>
                      <a:r>
                        <a:rPr lang="en-US" altLang="ja-JP" sz="1800" b="0" i="0" u="none" strike="noStrike" dirty="0" smtClean="0">
                          <a:solidFill>
                            <a:srgbClr val="000000"/>
                          </a:solidFill>
                          <a:effectLst/>
                          <a:latin typeface="ＭＳ Ｐゴシック"/>
                        </a:rPr>
                        <a:t>(</a:t>
                      </a:r>
                      <a:r>
                        <a:rPr lang="ja-JP" altLang="en-US" sz="1800" b="0" i="0" u="none" strike="noStrike" dirty="0" smtClean="0">
                          <a:solidFill>
                            <a:srgbClr val="000000"/>
                          </a:solidFill>
                          <a:effectLst/>
                          <a:latin typeface="ＭＳ Ｐゴシック"/>
                        </a:rPr>
                        <a:t>特定事務所</a:t>
                      </a:r>
                      <a:r>
                        <a:rPr lang="en-US" altLang="ja-JP" sz="1800" b="0" i="0" u="none" strike="noStrike" dirty="0" smtClean="0">
                          <a:solidFill>
                            <a:srgbClr val="000000"/>
                          </a:solidFill>
                          <a:effectLst/>
                          <a:latin typeface="ＭＳ Ｐゴシック"/>
                        </a:rPr>
                        <a:t>)</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800" b="0" i="0" u="none" strike="noStrike">
                          <a:solidFill>
                            <a:srgbClr val="000000"/>
                          </a:solidFill>
                          <a:effectLst/>
                          <a:latin typeface="ＭＳ Ｐゴシック"/>
                        </a:rPr>
                        <a:t>-0.6175</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tr-TR" sz="1800" b="0" i="0" u="none" strike="noStrike" dirty="0">
                          <a:solidFill>
                            <a:srgbClr val="000000"/>
                          </a:solidFill>
                          <a:effectLst/>
                          <a:latin typeface="ＭＳ Ｐゴシック"/>
                        </a:rPr>
                        <a:t>0.212</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486054">
                <a:tc>
                  <a:txBody>
                    <a:bodyPr/>
                    <a:lstStyle/>
                    <a:p>
                      <a:pPr algn="l" fontAlgn="b"/>
                      <a:r>
                        <a:rPr lang="en-US" sz="1800" b="0" i="0" u="none" strike="noStrike" dirty="0" err="1" smtClean="0">
                          <a:solidFill>
                            <a:srgbClr val="000000"/>
                          </a:solidFill>
                          <a:effectLst/>
                          <a:latin typeface="ＭＳ Ｐゴシック"/>
                        </a:rPr>
                        <a:t>has_original_work</a:t>
                      </a:r>
                      <a:r>
                        <a:rPr lang="ja-JP" altLang="en-US" sz="1600" b="0" i="0" u="none" strike="noStrike" dirty="0" smtClean="0">
                          <a:solidFill>
                            <a:srgbClr val="000000"/>
                          </a:solidFill>
                          <a:effectLst/>
                          <a:latin typeface="ＭＳ Ｐゴシック"/>
                        </a:rPr>
                        <a:t>（原作有無）</a:t>
                      </a:r>
                      <a:endParaRPr lang="en-US" sz="18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800" b="0" i="0" u="none" strike="noStrike">
                          <a:solidFill>
                            <a:srgbClr val="000000"/>
                          </a:solidFill>
                          <a:effectLst/>
                          <a:latin typeface="ＭＳ Ｐゴシック"/>
                        </a:rPr>
                        <a:t>0.0522</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nb-NO" sz="1800" b="0" i="0" u="none" strike="noStrike" dirty="0">
                          <a:solidFill>
                            <a:srgbClr val="000000"/>
                          </a:solidFill>
                          <a:effectLst/>
                          <a:latin typeface="ＭＳ Ｐゴシック"/>
                        </a:rPr>
                        <a:t>0.834</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341960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◆④</a:t>
            </a:r>
            <a:r>
              <a:rPr lang="ja-JP" altLang="en-US" sz="3600" dirty="0" smtClean="0">
                <a:latin typeface="A-OTF 新ゴ Pr6N R"/>
                <a:ea typeface="A-OTF 新ゴ Pr6N R"/>
                <a:cs typeface="A-OTF 新ゴ Pr6N R"/>
              </a:rPr>
              <a:t>分析の結果 </a:t>
            </a:r>
            <a:r>
              <a:rPr lang="en-US" altLang="ja-JP" sz="2800" dirty="0" smtClean="0">
                <a:latin typeface="A-OTF 新ゴ Pr6N R"/>
                <a:ea typeface="A-OTF 新ゴ Pr6N R"/>
                <a:cs typeface="A-OTF 新ゴ Pr6N R"/>
              </a:rPr>
              <a:t>3/3</a:t>
            </a:r>
            <a:endParaRPr lang="es-ES" altLang="ja-JP" sz="2800" dirty="0">
              <a:solidFill>
                <a:schemeClr val="tx1"/>
              </a:solidFill>
              <a:latin typeface="A-OTF 新ゴ Pr6N R"/>
              <a:ea typeface="A-OTF 新ゴ Pr6N R"/>
              <a:cs typeface="A-OTF 新ゴ Pr6N R"/>
            </a:endParaRPr>
          </a:p>
        </p:txBody>
      </p:sp>
      <p:sp>
        <p:nvSpPr>
          <p:cNvPr id="11" name="正方形/長方形 10"/>
          <p:cNvSpPr/>
          <p:nvPr/>
        </p:nvSpPr>
        <p:spPr>
          <a:xfrm>
            <a:off x="3779912" y="260648"/>
            <a:ext cx="5364088" cy="400110"/>
          </a:xfrm>
          <a:prstGeom prst="rect">
            <a:avLst/>
          </a:prstGeom>
        </p:spPr>
        <p:txBody>
          <a:bodyPr wrap="square">
            <a:spAutoFit/>
          </a:bodyPr>
          <a:lstStyle/>
          <a:p>
            <a:r>
              <a:rPr lang="ja-JP" altLang="en-US" sz="2000" dirty="0">
                <a:latin typeface="A-OTF 新ゴ Pr6N R"/>
                <a:ea typeface="A-OTF 新ゴ Pr6N R"/>
                <a:cs typeface="A-OTF 新ゴ Pr6N R"/>
              </a:rPr>
              <a:t>サブ分析</a:t>
            </a:r>
            <a:r>
              <a:rPr lang="en-US" altLang="ja-JP" sz="2000" dirty="0">
                <a:latin typeface="A-OTF 新ゴ Pr6N R"/>
                <a:ea typeface="A-OTF 新ゴ Pr6N R"/>
                <a:cs typeface="A-OTF 新ゴ Pr6N R"/>
              </a:rPr>
              <a:t>1: </a:t>
            </a:r>
            <a:r>
              <a:rPr lang="ja-JP" altLang="en-US" sz="2000" dirty="0">
                <a:latin typeface="A-OTF 新ゴ Pr6N R"/>
                <a:ea typeface="A-OTF 新ゴ Pr6N R"/>
                <a:cs typeface="A-OTF 新ゴ Pr6N R"/>
              </a:rPr>
              <a:t>ドラマ大枠の特徴量の視聴率寄与</a:t>
            </a:r>
            <a:endParaRPr lang="ja-JP" altLang="en-US" sz="2000" dirty="0"/>
          </a:p>
        </p:txBody>
      </p:sp>
      <p:sp>
        <p:nvSpPr>
          <p:cNvPr id="13" name="角丸四角形 12"/>
          <p:cNvSpPr/>
          <p:nvPr/>
        </p:nvSpPr>
        <p:spPr bwMode="auto">
          <a:xfrm>
            <a:off x="683568" y="1340768"/>
            <a:ext cx="7920880" cy="2232248"/>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pPr lvl="0">
              <a:lnSpc>
                <a:spcPct val="110000"/>
              </a:lnSpc>
              <a:spcBef>
                <a:spcPts val="0"/>
              </a:spcBef>
              <a:spcAft>
                <a:spcPts val="0"/>
              </a:spcAft>
              <a:buClr>
                <a:srgbClr val="000000"/>
              </a:buClr>
              <a:buSzPts val="1400"/>
            </a:pPr>
            <a:endParaRPr lang="en-US" altLang="ja-JP" dirty="0" smtClean="0">
              <a:latin typeface="A-OTF 新ゴ Pr6N R"/>
              <a:ea typeface="A-OTF 新ゴ Pr6N R"/>
              <a:cs typeface="A-OTF 新ゴ Pr6N R"/>
            </a:endParaRPr>
          </a:p>
        </p:txBody>
      </p:sp>
      <p:sp>
        <p:nvSpPr>
          <p:cNvPr id="14" name="正方形/長方形 13"/>
          <p:cNvSpPr/>
          <p:nvPr/>
        </p:nvSpPr>
        <p:spPr>
          <a:xfrm>
            <a:off x="755576" y="1412776"/>
            <a:ext cx="7520007" cy="2400657"/>
          </a:xfrm>
          <a:prstGeom prst="rect">
            <a:avLst/>
          </a:prstGeom>
        </p:spPr>
        <p:txBody>
          <a:bodyPr wrap="none">
            <a:spAutoFit/>
          </a:bodyPr>
          <a:lstStyle/>
          <a:p>
            <a:r>
              <a:rPr lang="ja-JP" altLang="en-US" sz="2000" dirty="0" smtClean="0">
                <a:latin typeface="A-OTF 新ゴ Pr6N R"/>
                <a:ea typeface="A-OTF 新ゴ Pr6N R"/>
                <a:cs typeface="A-OTF 新ゴ Pr6N R"/>
              </a:rPr>
              <a:t>・背後に隠れている現象</a:t>
            </a:r>
            <a:endParaRPr lang="en-US" altLang="ja-JP" sz="20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a:t>
            </a:r>
            <a:r>
              <a:rPr lang="ja-JP" altLang="en-US" sz="2000" dirty="0" smtClean="0">
                <a:latin typeface="A-OTF 新ゴ Pr6N R"/>
                <a:ea typeface="A-OTF 新ゴ Pr6N R"/>
                <a:cs typeface="A-OTF 新ゴ Pr6N R"/>
              </a:rPr>
              <a:t> ドラマの視聴率は、年間</a:t>
            </a:r>
            <a:r>
              <a:rPr lang="en-US" altLang="ja-JP" sz="2000" dirty="0" smtClean="0">
                <a:latin typeface="A-OTF 新ゴ Pr6N R"/>
                <a:ea typeface="A-OTF 新ゴ Pr6N R"/>
                <a:cs typeface="A-OTF 新ゴ Pr6N R"/>
              </a:rPr>
              <a:t>0.32</a:t>
            </a:r>
            <a:r>
              <a:rPr lang="ja-JP" altLang="en-US" sz="2000" dirty="0" smtClean="0">
                <a:latin typeface="A-OTF 新ゴ Pr6N R"/>
                <a:ea typeface="A-OTF 新ゴ Pr6N R"/>
                <a:cs typeface="A-OTF 新ゴ Pr6N R"/>
              </a:rPr>
              <a:t>ポイントずつ低下傾向にある</a:t>
            </a:r>
            <a:endParaRPr lang="en-US" altLang="ja-JP" sz="2000" dirty="0" smtClean="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sz="2000" dirty="0" smtClean="0">
                <a:latin typeface="A-OTF 新ゴ Pr6N R"/>
                <a:ea typeface="A-OTF 新ゴ Pr6N R"/>
                <a:cs typeface="A-OTF 新ゴ Pr6N R"/>
              </a:rPr>
              <a:t>　</a:t>
            </a:r>
            <a:r>
              <a:rPr lang="en-US" altLang="ja-JP" sz="2000" dirty="0" smtClean="0">
                <a:latin typeface="A-OTF 新ゴ Pr6N R"/>
                <a:ea typeface="A-OTF 新ゴ Pr6N R"/>
                <a:cs typeface="A-OTF 新ゴ Pr6N R"/>
              </a:rPr>
              <a:t>- 7</a:t>
            </a:r>
            <a:r>
              <a:rPr lang="ja-JP" altLang="en-US" sz="2000" dirty="0" smtClean="0">
                <a:latin typeface="A-OTF 新ゴ Pr6N R"/>
                <a:ea typeface="A-OTF 新ゴ Pr6N R"/>
                <a:cs typeface="A-OTF 新ゴ Pr6N R"/>
              </a:rPr>
              <a:t>月期クールの視聴率は有意に低い</a:t>
            </a:r>
            <a:endParaRPr lang="en-US" altLang="ja-JP" sz="20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初回視聴率に差がなかったため、季節要因として途中離脱が多い</a:t>
            </a:r>
            <a:r>
              <a:rPr lang="en-US" altLang="ja-JP" dirty="0" smtClean="0">
                <a:latin typeface="A-OTF 新ゴ Pr6N R"/>
                <a:ea typeface="A-OTF 新ゴ Pr6N R"/>
                <a:cs typeface="A-OTF 新ゴ Pr6N R"/>
              </a:rPr>
              <a:t>)</a:t>
            </a:r>
          </a:p>
          <a:p>
            <a:endParaRPr lang="en-US" altLang="ja-JP" sz="1400" dirty="0" smtClean="0">
              <a:latin typeface="A-OTF 新ゴ Pr6N R"/>
              <a:ea typeface="A-OTF 新ゴ Pr6N R"/>
              <a:cs typeface="A-OTF 新ゴ Pr6N R"/>
            </a:endParaRPr>
          </a:p>
          <a:p>
            <a:r>
              <a:rPr lang="ja-JP" altLang="ja-JP" sz="2000" dirty="0">
                <a:latin typeface="A-OTF 新ゴ Pr6N R"/>
                <a:ea typeface="A-OTF 新ゴ Pr6N R"/>
                <a:cs typeface="A-OTF 新ゴ Pr6N R"/>
              </a:rPr>
              <a:t>　</a:t>
            </a:r>
            <a:r>
              <a:rPr lang="en-US" altLang="ja-JP" sz="2000" dirty="0" smtClean="0">
                <a:latin typeface="A-OTF 新ゴ Pr6N R"/>
                <a:ea typeface="A-OTF 新ゴ Pr6N R"/>
                <a:cs typeface="A-OTF 新ゴ Pr6N R"/>
              </a:rPr>
              <a:t>- </a:t>
            </a:r>
            <a:r>
              <a:rPr lang="ja-JP" altLang="en-US" sz="2000" dirty="0" smtClean="0">
                <a:latin typeface="A-OTF 新ゴ Pr6N R"/>
                <a:ea typeface="A-OTF 新ゴ Pr6N R"/>
                <a:cs typeface="A-OTF 新ゴ Pr6N R"/>
              </a:rPr>
              <a:t>各枠ごとのポテンシャルは補足に記載</a:t>
            </a:r>
            <a:endParaRPr lang="en-US" altLang="ja-JP" sz="2000" dirty="0">
              <a:latin typeface="A-OTF 新ゴ Pr6N R"/>
              <a:ea typeface="A-OTF 新ゴ Pr6N R"/>
              <a:cs typeface="A-OTF 新ゴ Pr6N R"/>
            </a:endParaRPr>
          </a:p>
          <a:p>
            <a:endParaRPr lang="en-US" altLang="ja-JP" sz="2000" dirty="0" smtClean="0">
              <a:latin typeface="A-OTF 新ゴ Pr6N R"/>
              <a:ea typeface="A-OTF 新ゴ Pr6N R"/>
              <a:cs typeface="A-OTF 新ゴ Pr6N R"/>
            </a:endParaRPr>
          </a:p>
        </p:txBody>
      </p:sp>
      <p:graphicFrame>
        <p:nvGraphicFramePr>
          <p:cNvPr id="4" name="表 3"/>
          <p:cNvGraphicFramePr>
            <a:graphicFrameLocks noGrp="1"/>
          </p:cNvGraphicFramePr>
          <p:nvPr>
            <p:extLst>
              <p:ext uri="{D42A27DB-BD31-4B8C-83A1-F6EECF244321}">
                <p14:modId xmlns:p14="http://schemas.microsoft.com/office/powerpoint/2010/main" val="810506574"/>
              </p:ext>
            </p:extLst>
          </p:nvPr>
        </p:nvGraphicFramePr>
        <p:xfrm>
          <a:off x="611560" y="3861048"/>
          <a:ext cx="6336704" cy="2160240"/>
        </p:xfrm>
        <a:graphic>
          <a:graphicData uri="http://schemas.openxmlformats.org/drawingml/2006/table">
            <a:tbl>
              <a:tblPr/>
              <a:tblGrid>
                <a:gridCol w="3238760"/>
                <a:gridCol w="1548972"/>
                <a:gridCol w="1548972"/>
              </a:tblGrid>
              <a:tr h="360040">
                <a:tc>
                  <a:txBody>
                    <a:bodyPr/>
                    <a:lstStyle/>
                    <a:p>
                      <a:pPr algn="l" fontAlgn="b"/>
                      <a:endParaRPr lang="ja-JP" alt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ja-JP" altLang="en-US" sz="1600" b="0" i="0" u="none" strike="noStrike" dirty="0">
                          <a:solidFill>
                            <a:srgbClr val="000000"/>
                          </a:solidFill>
                          <a:effectLst/>
                          <a:latin typeface="ＭＳ Ｐゴシック"/>
                        </a:rPr>
                        <a:t>回帰係数</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l" fontAlgn="b"/>
                      <a:r>
                        <a:rPr lang="en-US" altLang="ja-JP" sz="1600" b="0" i="0" u="none" strike="noStrike" dirty="0">
                          <a:solidFill>
                            <a:srgbClr val="000000"/>
                          </a:solidFill>
                          <a:effectLst/>
                          <a:latin typeface="ＭＳ Ｐゴシック"/>
                        </a:rPr>
                        <a:t>P</a:t>
                      </a:r>
                      <a:r>
                        <a:rPr lang="ja-JP" altLang="en-US" sz="1600" b="0" i="0" u="none" strike="noStrike" dirty="0">
                          <a:solidFill>
                            <a:srgbClr val="000000"/>
                          </a:solidFill>
                          <a:effectLst/>
                          <a:latin typeface="ＭＳ Ｐゴシック"/>
                        </a:rPr>
                        <a:t>値</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360040">
                <a:tc>
                  <a:txBody>
                    <a:bodyPr/>
                    <a:lstStyle/>
                    <a:p>
                      <a:pPr algn="l" fontAlgn="b"/>
                      <a:r>
                        <a:rPr lang="en-US" sz="1600" b="0" i="0" u="none" strike="noStrike" dirty="0" err="1" smtClean="0">
                          <a:solidFill>
                            <a:srgbClr val="000000"/>
                          </a:solidFill>
                          <a:effectLst/>
                          <a:latin typeface="ＭＳ Ｐゴシック"/>
                        </a:rPr>
                        <a:t>year_feature</a:t>
                      </a:r>
                      <a:r>
                        <a:rPr lang="en-US" sz="1600" b="0" i="0" u="none" strike="noStrike" dirty="0" smtClean="0">
                          <a:solidFill>
                            <a:srgbClr val="000000"/>
                          </a:solidFill>
                          <a:effectLst/>
                          <a:latin typeface="ＭＳ Ｐゴシック"/>
                        </a:rPr>
                        <a:t>  (年推移)</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600" b="0" i="0" u="none" strike="noStrike" dirty="0">
                          <a:solidFill>
                            <a:srgbClr val="000000"/>
                          </a:solidFill>
                          <a:effectLst/>
                          <a:latin typeface="ＭＳ Ｐゴシック"/>
                        </a:rPr>
                        <a:t>-0.318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start_at_month_1 (1</a:t>
                      </a:r>
                      <a:r>
                        <a:rPr lang="ja-JP" altLang="en-US" sz="1600" b="0" i="0" u="none" strike="noStrike" dirty="0" smtClean="0">
                          <a:solidFill>
                            <a:srgbClr val="000000"/>
                          </a:solidFill>
                          <a:effectLst/>
                          <a:latin typeface="ＭＳ Ｐゴシック"/>
                        </a:rPr>
                        <a:t>月クールか</a:t>
                      </a:r>
                      <a:r>
                        <a:rPr lang="en-US"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600" b="0" i="0" u="none" strike="noStrike" dirty="0">
                          <a:solidFill>
                            <a:srgbClr val="000000"/>
                          </a:solidFill>
                          <a:effectLst/>
                          <a:latin typeface="ＭＳ Ｐゴシック"/>
                        </a:rPr>
                        <a:t>1.9098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start_at_month_4</a:t>
                      </a:r>
                      <a:r>
                        <a:rPr lang="ja-JP" altLang="en-US" sz="1600" b="0" i="0" u="none" strike="noStrike" dirty="0" smtClean="0">
                          <a:solidFill>
                            <a:srgbClr val="000000"/>
                          </a:solidFill>
                          <a:effectLst/>
                          <a:latin typeface="ＭＳ Ｐゴシック"/>
                        </a:rPr>
                        <a:t> </a:t>
                      </a:r>
                      <a:r>
                        <a:rPr lang="en-US" altLang="ja-JP" sz="1600" b="0" i="0" u="none" strike="noStrike" dirty="0" smtClean="0">
                          <a:solidFill>
                            <a:srgbClr val="000000"/>
                          </a:solidFill>
                          <a:effectLst/>
                          <a:latin typeface="ＭＳ Ｐゴシック"/>
                        </a:rPr>
                        <a:t>(4</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fi-FI" sz="1600" b="0" i="0" u="none" strike="noStrike" dirty="0">
                          <a:solidFill>
                            <a:srgbClr val="000000"/>
                          </a:solidFill>
                          <a:effectLst/>
                          <a:latin typeface="ＭＳ Ｐゴシック"/>
                        </a:rPr>
                        <a:t>1.8879</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start_at_month_7</a:t>
                      </a:r>
                      <a:r>
                        <a:rPr lang="ja-JP" altLang="en-US" sz="1600" b="0" i="0" u="none" strike="noStrike" dirty="0" smtClean="0">
                          <a:solidFill>
                            <a:srgbClr val="000000"/>
                          </a:solidFill>
                          <a:effectLst/>
                          <a:latin typeface="ＭＳ Ｐゴシック"/>
                        </a:rPr>
                        <a:t> </a:t>
                      </a:r>
                      <a:r>
                        <a:rPr lang="en-US" altLang="ja-JP" sz="1600" b="0" i="0" u="none" strike="noStrike" dirty="0" smtClean="0">
                          <a:solidFill>
                            <a:srgbClr val="000000"/>
                          </a:solidFill>
                          <a:effectLst/>
                          <a:latin typeface="ＭＳ Ｐゴシック"/>
                        </a:rPr>
                        <a:t>(7</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600" b="0" i="0" u="none" strike="noStrike" dirty="0">
                          <a:solidFill>
                            <a:srgbClr val="000000"/>
                          </a:solidFill>
                          <a:effectLst/>
                          <a:latin typeface="ＭＳ Ｐゴシック"/>
                        </a:rPr>
                        <a:t>1.5568</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600" b="0" i="0" u="none" strike="noStrike" dirty="0">
                          <a:solidFill>
                            <a:srgbClr val="000000"/>
                          </a:solidFill>
                          <a:effectLst/>
                          <a:latin typeface="ＭＳ Ｐゴシック"/>
                        </a:rPr>
                        <a:t>0</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360040">
                <a:tc>
                  <a:txBody>
                    <a:bodyPr/>
                    <a:lstStyle/>
                    <a:p>
                      <a:pPr algn="l" fontAlgn="b"/>
                      <a:r>
                        <a:rPr lang="en-US" sz="1600" b="0" i="0" u="none" strike="noStrike" dirty="0" smtClean="0">
                          <a:solidFill>
                            <a:srgbClr val="000000"/>
                          </a:solidFill>
                          <a:effectLst/>
                          <a:latin typeface="ＭＳ Ｐゴシック"/>
                        </a:rPr>
                        <a:t>start_at_month_10 </a:t>
                      </a:r>
                      <a:r>
                        <a:rPr lang="en-US" altLang="ja-JP" sz="1600" b="0" i="0" u="none" strike="noStrike" dirty="0" smtClean="0">
                          <a:solidFill>
                            <a:srgbClr val="000000"/>
                          </a:solidFill>
                          <a:effectLst/>
                          <a:latin typeface="ＭＳ Ｐゴシック"/>
                        </a:rPr>
                        <a:t>(10</a:t>
                      </a:r>
                      <a:r>
                        <a:rPr lang="ja-JP" altLang="en-US" sz="1600" b="0" i="0" u="none" strike="noStrike" dirty="0" smtClean="0">
                          <a:solidFill>
                            <a:srgbClr val="000000"/>
                          </a:solidFill>
                          <a:effectLst/>
                          <a:latin typeface="ＭＳ Ｐゴシック"/>
                        </a:rPr>
                        <a:t>月クールか</a:t>
                      </a:r>
                      <a:r>
                        <a:rPr lang="en-US" altLang="ja-JP" sz="1600" b="0" i="0" u="none" strike="noStrike" dirty="0" smtClean="0">
                          <a:solidFill>
                            <a:srgbClr val="000000"/>
                          </a:solidFill>
                          <a:effectLst/>
                          <a:latin typeface="ＭＳ Ｐゴシック"/>
                        </a:rPr>
                        <a:t>)</a:t>
                      </a:r>
                      <a:endParaRPr lang="en-US"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nb-NO" sz="1600" b="0" i="0" u="none" strike="noStrike">
                          <a:solidFill>
                            <a:srgbClr val="000000"/>
                          </a:solidFill>
                          <a:effectLst/>
                          <a:latin typeface="ＭＳ Ｐゴシック"/>
                        </a:rPr>
                        <a:t>1.9629</a:t>
                      </a: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altLang="ja-JP" sz="1600" b="0" i="0" u="none" strike="noStrike" dirty="0" smtClean="0">
                          <a:solidFill>
                            <a:srgbClr val="000000"/>
                          </a:solidFill>
                          <a:effectLst/>
                          <a:latin typeface="ＭＳ Ｐゴシック"/>
                        </a:rPr>
                        <a:t>0</a:t>
                      </a:r>
                      <a:endParaRPr lang="en-US" altLang="ja-JP" sz="1600" b="0" i="0" u="none" strike="noStrike" dirty="0">
                        <a:solidFill>
                          <a:srgbClr val="000000"/>
                        </a:solidFill>
                        <a:effectLst/>
                        <a:latin typeface="ＭＳ Ｐゴシック"/>
                      </a:endParaRPr>
                    </a:p>
                  </a:txBody>
                  <a:tcPr marL="12700" marR="12700" marT="12700"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437519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◆⑤</a:t>
            </a:r>
            <a:r>
              <a:rPr lang="ja-JP" altLang="en-US" sz="3600" dirty="0" smtClean="0">
                <a:solidFill>
                  <a:schemeClr val="tx1"/>
                </a:solidFill>
                <a:latin typeface="A-OTF 新ゴ Pr6N R"/>
                <a:ea typeface="A-OTF 新ゴ Pr6N R"/>
                <a:cs typeface="A-OTF 新ゴ Pr6N R"/>
              </a:rPr>
              <a:t>総括</a:t>
            </a:r>
            <a:endParaRPr lang="en-US" altLang="ja-JP" sz="3600" dirty="0" smtClean="0">
              <a:solidFill>
                <a:schemeClr val="tx1"/>
              </a:solidFill>
              <a:latin typeface="A-OTF 新ゴ Pr6N R"/>
              <a:ea typeface="A-OTF 新ゴ Pr6N R"/>
              <a:cs typeface="A-OTF 新ゴ Pr6N R"/>
            </a:endParaRPr>
          </a:p>
          <a:p>
            <a:pPr algn="l">
              <a:lnSpc>
                <a:spcPct val="110000"/>
              </a:lnSpc>
            </a:pPr>
            <a:endParaRPr lang="en-US" altLang="ja-JP" sz="40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・限られたデータセットの中から、</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タレントのランクがどの程度有意であるか</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1</a:t>
            </a:r>
            <a:r>
              <a:rPr lang="ja-JP" altLang="en-US" sz="2400" dirty="0" smtClean="0">
                <a:solidFill>
                  <a:schemeClr val="tx1"/>
                </a:solidFill>
                <a:latin typeface="A-OTF 新ゴ Pr6N R"/>
                <a:ea typeface="A-OTF 新ゴ Pr6N R"/>
                <a:cs typeface="A-OTF 新ゴ Pr6N R"/>
              </a:rPr>
              <a:t>位と</a:t>
            </a:r>
            <a:r>
              <a:rPr lang="en-US" altLang="ja-JP" sz="2400" dirty="0" smtClean="0">
                <a:solidFill>
                  <a:schemeClr val="tx1"/>
                </a:solidFill>
                <a:latin typeface="A-OTF 新ゴ Pr6N R"/>
                <a:ea typeface="A-OTF 新ゴ Pr6N R"/>
                <a:cs typeface="A-OTF 新ゴ Pr6N R"/>
              </a:rPr>
              <a:t>30</a:t>
            </a:r>
            <a:r>
              <a:rPr lang="ja-JP" altLang="en-US" sz="2400" dirty="0" smtClean="0">
                <a:solidFill>
                  <a:schemeClr val="tx1"/>
                </a:solidFill>
                <a:latin typeface="A-OTF 新ゴ Pr6N R"/>
                <a:ea typeface="A-OTF 新ゴ Pr6N R"/>
                <a:cs typeface="A-OTF 新ゴ Pr6N R"/>
              </a:rPr>
              <a:t>位ランク外の差として、具体的に示せた。</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　また、続編効果も定量化することができた</a:t>
            </a:r>
            <a:endParaRPr lang="en-US" altLang="ja-JP" sz="2400" dirty="0" smtClean="0">
              <a:solidFill>
                <a:schemeClr val="tx1"/>
              </a:solidFill>
              <a:latin typeface="A-OTF 新ゴ Pr6N R"/>
              <a:ea typeface="A-OTF 新ゴ Pr6N R"/>
              <a:cs typeface="A-OTF 新ゴ Pr6N R"/>
            </a:endParaRPr>
          </a:p>
          <a:p>
            <a:pPr algn="l">
              <a:lnSpc>
                <a:spcPct val="110000"/>
              </a:lnSpc>
            </a:pPr>
            <a:endParaRPr lang="en-US" altLang="ja-JP" sz="2800" dirty="0" smtClean="0">
              <a:solidFill>
                <a:schemeClr val="tx1"/>
              </a:solidFill>
              <a:latin typeface="A-OTF 新ゴ Pr6N R"/>
              <a:ea typeface="A-OTF 新ゴ Pr6N R"/>
              <a:cs typeface="A-OTF 新ゴ Pr6N R"/>
            </a:endParaRPr>
          </a:p>
          <a:p>
            <a:pPr algn="l">
              <a:lnSpc>
                <a:spcPct val="110000"/>
              </a:lnSpc>
            </a:pPr>
            <a:r>
              <a:rPr lang="ja-JP" altLang="en-US" sz="2400" dirty="0" smtClean="0">
                <a:solidFill>
                  <a:schemeClr val="tx1"/>
                </a:solidFill>
                <a:latin typeface="A-OTF 新ゴ Pr6N R"/>
                <a:ea typeface="A-OTF 新ゴ Pr6N R"/>
                <a:cs typeface="A-OTF 新ゴ Pr6N R"/>
              </a:rPr>
              <a:t>・実務で言えば、</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データ収集を生業にして</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いる企業は数多くあり、</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こちらも精度の向上が</a:t>
            </a:r>
            <a:endParaRPr lang="en-US" altLang="ja-JP" sz="2400" dirty="0" smtClean="0">
              <a:solidFill>
                <a:schemeClr val="tx1"/>
              </a:solidFill>
              <a:latin typeface="A-OTF 新ゴ Pr6N R"/>
              <a:ea typeface="A-OTF 新ゴ Pr6N R"/>
              <a:cs typeface="A-OTF 新ゴ Pr6N R"/>
            </a:endParaRPr>
          </a:p>
          <a:p>
            <a:pPr algn="l">
              <a:lnSpc>
                <a:spcPct val="110000"/>
              </a:lnSpc>
            </a:pPr>
            <a:r>
              <a:rPr lang="ja-JP" altLang="ja-JP" sz="2400" dirty="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期待できる。</a:t>
            </a:r>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36</a:t>
            </a:fld>
            <a:endParaRPr lang="es-ES" altLang="ja-JP"/>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88024" y="4149080"/>
            <a:ext cx="3525408" cy="1779177"/>
          </a:xfrm>
          <a:prstGeom prst="rect">
            <a:avLst/>
          </a:prstGeom>
        </p:spPr>
      </p:pic>
    </p:spTree>
    <p:extLst>
      <p:ext uri="{BB962C8B-B14F-4D97-AF65-F5344CB8AC3E}">
        <p14:creationId xmlns:p14="http://schemas.microsoft.com/office/powerpoint/2010/main" val="159011964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nSpc>
                <a:spcPct val="110000"/>
              </a:lnSpc>
            </a:pPr>
            <a:r>
              <a:rPr lang="ja-JP" altLang="en-US" sz="4000" dirty="0" smtClean="0">
                <a:solidFill>
                  <a:srgbClr val="FFFFFF"/>
                </a:solidFill>
                <a:latin typeface="A-OTF 新ゴ Pr6N R"/>
                <a:ea typeface="A-OTF 新ゴ Pr6N R"/>
                <a:cs typeface="A-OTF 新ゴ Pr6N R"/>
              </a:rPr>
              <a:t>補足資料</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email">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37</a:t>
            </a:fld>
            <a:endParaRPr lang="es-ES" altLang="ja-JP"/>
          </a:p>
        </p:txBody>
      </p:sp>
    </p:spTree>
    <p:extLst>
      <p:ext uri="{BB962C8B-B14F-4D97-AF65-F5344CB8AC3E}">
        <p14:creationId xmlns:p14="http://schemas.microsoft.com/office/powerpoint/2010/main" val="32445141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枠のポテンシャル</a:t>
            </a: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磁場</a:t>
            </a:r>
            <a:r>
              <a:rPr lang="en-US" altLang="ja-JP" sz="3600" dirty="0" smtClean="0">
                <a:solidFill>
                  <a:schemeClr val="tx1"/>
                </a:solidFill>
                <a:latin typeface="A-OTF 新ゴ Pr6N R"/>
                <a:ea typeface="A-OTF 新ゴ Pr6N R"/>
                <a:cs typeface="A-OTF 新ゴ Pr6N R"/>
              </a:rPr>
              <a:t>)</a:t>
            </a:r>
            <a:endParaRPr lang="ja-JP" altLang="en-US" sz="3600" dirty="0" smtClean="0">
              <a:solidFill>
                <a:schemeClr val="tx1"/>
              </a:solidFill>
              <a:latin typeface="A-OTF 新ゴ Pr6N R"/>
              <a:ea typeface="A-OTF 新ゴ Pr6N R"/>
              <a:cs typeface="A-OTF 新ゴ Pr6N R"/>
            </a:endParaRPr>
          </a:p>
        </p:txBody>
      </p:sp>
      <p:pic>
        <p:nvPicPr>
          <p:cNvPr id="7" name="図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38</a:t>
            </a:fld>
            <a:endParaRPr lang="es-ES" altLang="ja-JP"/>
          </a:p>
        </p:txBody>
      </p:sp>
      <p:graphicFrame>
        <p:nvGraphicFramePr>
          <p:cNvPr id="2" name="表 1"/>
          <p:cNvGraphicFramePr>
            <a:graphicFrameLocks noGrp="1"/>
          </p:cNvGraphicFramePr>
          <p:nvPr>
            <p:extLst>
              <p:ext uri="{D42A27DB-BD31-4B8C-83A1-F6EECF244321}">
                <p14:modId xmlns:p14="http://schemas.microsoft.com/office/powerpoint/2010/main" val="152970359"/>
              </p:ext>
            </p:extLst>
          </p:nvPr>
        </p:nvGraphicFramePr>
        <p:xfrm>
          <a:off x="1331640" y="1412776"/>
          <a:ext cx="5616624" cy="4957325"/>
        </p:xfrm>
        <a:graphic>
          <a:graphicData uri="http://schemas.openxmlformats.org/drawingml/2006/table">
            <a:tbl>
              <a:tblPr/>
              <a:tblGrid>
                <a:gridCol w="2686699"/>
                <a:gridCol w="1417757"/>
                <a:gridCol w="1512168"/>
              </a:tblGrid>
              <a:tr h="215522">
                <a:tc>
                  <a:txBody>
                    <a:bodyPr/>
                    <a:lstStyle/>
                    <a:p>
                      <a:pPr algn="l" fontAlgn="b"/>
                      <a:r>
                        <a:rPr lang="ja-JP" altLang="en-US" sz="1400" b="0" i="0" u="none" strike="noStrike" dirty="0" smtClean="0">
                          <a:solidFill>
                            <a:srgbClr val="000000"/>
                          </a:solidFill>
                          <a:effectLst/>
                          <a:latin typeface="ＭＳ Ｐゴシック"/>
                        </a:rPr>
                        <a:t>枠のポテンシャル</a:t>
                      </a:r>
                      <a:endParaRPr lang="en-US"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r" fontAlgn="b"/>
                      <a:r>
                        <a:rPr lang="ja-JP" altLang="en-US" sz="1400" b="0" i="0" u="none" strike="noStrike" dirty="0" smtClean="0">
                          <a:solidFill>
                            <a:srgbClr val="000000"/>
                          </a:solidFill>
                          <a:effectLst/>
                          <a:latin typeface="ＭＳ Ｐゴシック"/>
                        </a:rPr>
                        <a:t>回帰係数</a:t>
                      </a:r>
                      <a:endParaRPr lang="nb-NO"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c>
                  <a:txBody>
                    <a:bodyPr/>
                    <a:lstStyle/>
                    <a:p>
                      <a:pPr algn="r" fontAlgn="b"/>
                      <a:r>
                        <a:rPr lang="en-US" altLang="en-US" sz="1400" b="0" i="0" u="none" strike="noStrike" dirty="0" smtClean="0">
                          <a:solidFill>
                            <a:srgbClr val="000000"/>
                          </a:solidFill>
                          <a:effectLst/>
                          <a:latin typeface="ＭＳ Ｐゴシック"/>
                        </a:rPr>
                        <a:t>P</a:t>
                      </a:r>
                      <a:r>
                        <a:rPr lang="ja-JP" altLang="en-US" sz="1400" b="0" i="0" u="none" strike="noStrike" dirty="0" smtClean="0">
                          <a:solidFill>
                            <a:srgbClr val="000000"/>
                          </a:solidFill>
                          <a:effectLst/>
                          <a:latin typeface="ＭＳ Ｐゴシック"/>
                        </a:rPr>
                        <a:t>値</a:t>
                      </a:r>
                      <a:endParaRPr lang="nb-NO"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ysDot"/>
                      <a:round/>
                      <a:headEnd type="none" w="med" len="med"/>
                      <a:tailEnd type="none" w="med" len="med"/>
                    </a:lnB>
                    <a:solidFill>
                      <a:srgbClr val="CCFFCC"/>
                    </a:solidFill>
                  </a:tcPr>
                </a:tc>
              </a:tr>
              <a:tr h="215522">
                <a:tc>
                  <a:txBody>
                    <a:bodyPr/>
                    <a:lstStyle/>
                    <a:p>
                      <a:pPr algn="l" fontAlgn="b"/>
                      <a:r>
                        <a:rPr lang="en-US" sz="1400" b="0" i="0" u="none" strike="noStrike" dirty="0">
                          <a:solidFill>
                            <a:srgbClr val="000000"/>
                          </a:solidFill>
                          <a:effectLst/>
                          <a:latin typeface="ＭＳ Ｐゴシック"/>
                        </a:rPr>
                        <a:t>time_table_土21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1.7885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0.001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time_table_土22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2.1244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0.009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time_table_土23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-2.6643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dirty="0">
                          <a:solidFill>
                            <a:srgbClr val="000000"/>
                          </a:solidFill>
                          <a:effectLst/>
                          <a:latin typeface="ＭＳ Ｐゴシック"/>
                        </a:rPr>
                        <a:t>time_table_日21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3.0792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time_table_日22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1.5959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time_table_日23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-2.939</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0.021</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time_table_月20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dirty="0">
                          <a:solidFill>
                            <a:srgbClr val="000000"/>
                          </a:solidFill>
                          <a:effectLst/>
                          <a:latin typeface="ＭＳ Ｐゴシック"/>
                        </a:rPr>
                        <a:t>-0.776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0.273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time_table_月21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3.0654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-0.4215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0.743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dirty="0">
                          <a:solidFill>
                            <a:srgbClr val="000000"/>
                          </a:solidFill>
                          <a:effectLst/>
                          <a:latin typeface="ＭＳ Ｐゴシック"/>
                        </a:rPr>
                        <a:t>2.4974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t-IT" sz="1400" b="0" i="0" u="none" strike="noStrike">
                          <a:solidFill>
                            <a:srgbClr val="000000"/>
                          </a:solidFill>
                          <a:effectLst/>
                          <a:latin typeface="ＭＳ Ｐゴシック"/>
                        </a:rPr>
                        <a:t>0.5994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t-IT" sz="1400" b="0" i="0" u="none" strike="noStrike">
                          <a:solidFill>
                            <a:srgbClr val="000000"/>
                          </a:solidFill>
                          <a:effectLst/>
                          <a:latin typeface="ＭＳ Ｐゴシック"/>
                        </a:rPr>
                        <a:t>0.195</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time_table_木23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-3.9594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time_table_水21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1.5423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0.228</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time_table_水22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2.4568</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en-US" altLang="ja-JP" sz="1400" b="0" i="0" u="none" strike="noStrike">
                          <a:solidFill>
                            <a:srgbClr val="000000"/>
                          </a:solidFill>
                          <a:effectLst/>
                          <a:latin typeface="ＭＳ Ｐゴシック"/>
                        </a:rPr>
                        <a:t>0</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time_table_火21</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1.0224</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0.042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time_table_火22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0.7512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0.067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time_table_金20</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-2.2507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0.203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time_table_金22</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1.0586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en-US" sz="1400" b="0" i="0" u="none" strike="noStrike">
                          <a:solidFill>
                            <a:srgbClr val="000000"/>
                          </a:solidFill>
                          <a:effectLst/>
                          <a:latin typeface="ＭＳ Ｐゴシック"/>
                        </a:rPr>
                        <a:t>time_table_金23</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-1.2533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is-IS" sz="1400" b="0" i="0" u="none" strike="noStrike">
                          <a:solidFill>
                            <a:srgbClr val="000000"/>
                          </a:solidFill>
                          <a:effectLst/>
                          <a:latin typeface="ＭＳ Ｐゴシック"/>
                        </a:rPr>
                        <a:t>0.007</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mr-IN" sz="1400" b="0" i="0" u="none" strike="noStrike">
                          <a:solidFill>
                            <a:srgbClr val="000000"/>
                          </a:solidFill>
                          <a:effectLst/>
                          <a:latin typeface="ＭＳ Ｐゴシック"/>
                        </a:rPr>
                        <a:t>time_table_金22                 </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hr-HR" sz="1400" b="0" i="0" u="none" strike="noStrike">
                          <a:solidFill>
                            <a:srgbClr val="000000"/>
                          </a:solidFill>
                          <a:effectLst/>
                          <a:latin typeface="ＭＳ Ｐゴシック"/>
                        </a:rPr>
                        <a:t>1.0586</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c>
                  <a:txBody>
                    <a:bodyPr/>
                    <a:lstStyle/>
                    <a:p>
                      <a:pPr algn="r" fontAlgn="b"/>
                      <a:r>
                        <a:rPr lang="nb-NO" sz="1400" b="0" i="0" u="none" strike="noStrike">
                          <a:solidFill>
                            <a:srgbClr val="000000"/>
                          </a:solidFill>
                          <a:effectLst/>
                          <a:latin typeface="ＭＳ Ｐゴシック"/>
                        </a:rPr>
                        <a:t>0.022</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ysDot"/>
                      <a:round/>
                      <a:headEnd type="none" w="med" len="med"/>
                      <a:tailEnd type="none" w="med" len="med"/>
                    </a:lnB>
                  </a:tcPr>
                </a:tc>
              </a:tr>
              <a:tr h="215522">
                <a:tc>
                  <a:txBody>
                    <a:bodyPr/>
                    <a:lstStyle/>
                    <a:p>
                      <a:pPr algn="l" fontAlgn="b"/>
                      <a:r>
                        <a:rPr lang="mr-IN" sz="1400" b="0" i="0" u="none" strike="noStrike">
                          <a:solidFill>
                            <a:srgbClr val="000000"/>
                          </a:solidFill>
                          <a:effectLst/>
                          <a:latin typeface="ＭＳ Ｐゴシック"/>
                        </a:rPr>
                        <a:t>time_table_金23                   </a:t>
                      </a:r>
                    </a:p>
                  </a:txBody>
                  <a:tcPr marL="11973" marR="11973" marT="11973" marB="0" anchor="b">
                    <a:lnL w="12700" cap="flat" cmpd="sng" algn="ctr">
                      <a:solidFill>
                        <a:srgbClr val="000000"/>
                      </a:solidFill>
                      <a:prstDash val="solid"/>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mr-IN" sz="1400" b="0" i="0" u="none" strike="noStrike">
                          <a:solidFill>
                            <a:srgbClr val="000000"/>
                          </a:solidFill>
                          <a:effectLst/>
                          <a:latin typeface="ＭＳ Ｐゴシック"/>
                        </a:rPr>
                        <a:t>-1.2533</a:t>
                      </a: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ysDot"/>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is-IS" sz="1400" b="0" i="0" u="none" strike="noStrike" dirty="0" smtClean="0">
                          <a:solidFill>
                            <a:srgbClr val="000000"/>
                          </a:solidFill>
                          <a:effectLst/>
                          <a:latin typeface="ＭＳ Ｐゴシック"/>
                        </a:rPr>
                        <a:t>0.007</a:t>
                      </a:r>
                      <a:endParaRPr lang="is-IS" sz="1400" b="0" i="0" u="none" strike="noStrike" dirty="0">
                        <a:solidFill>
                          <a:srgbClr val="000000"/>
                        </a:solidFill>
                        <a:effectLst/>
                        <a:latin typeface="ＭＳ Ｐゴシック"/>
                      </a:endParaRPr>
                    </a:p>
                  </a:txBody>
                  <a:tcPr marL="11973" marR="11973" marT="11973" marB="0" anchor="b">
                    <a:lnL w="12700" cap="flat" cmpd="sng" algn="ctr">
                      <a:solidFill>
                        <a:srgbClr val="000000"/>
                      </a:solidFill>
                      <a:prstDash val="sys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ys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912525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39</a:t>
            </a:fld>
            <a:endParaRPr lang="es-ES" altLang="ja-JP"/>
          </a:p>
        </p:txBody>
      </p:sp>
      <p:sp>
        <p:nvSpPr>
          <p:cNvPr id="7"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en-US" altLang="ja-JP" sz="3200" dirty="0">
                <a:solidFill>
                  <a:schemeClr val="tx1"/>
                </a:solidFill>
                <a:latin typeface="A-OTF 新ゴ Pr6N R"/>
                <a:ea typeface="A-OTF 新ゴ Pr6N R"/>
                <a:cs typeface="A-OTF 新ゴ Pr6N R"/>
              </a:rPr>
              <a:t>LASSO</a:t>
            </a:r>
            <a:r>
              <a:rPr lang="ja-JP" altLang="en-US" sz="3600" dirty="0" smtClean="0">
                <a:solidFill>
                  <a:schemeClr val="tx1"/>
                </a:solidFill>
                <a:latin typeface="A-OTF 新ゴ Pr6N R"/>
                <a:ea typeface="A-OTF 新ゴ Pr6N R"/>
                <a:cs typeface="A-OTF 新ゴ Pr6N R"/>
              </a:rPr>
              <a:t>回帰について</a:t>
            </a:r>
            <a:endParaRPr lang="es-ES" altLang="ja-JP" dirty="0">
              <a:solidFill>
                <a:schemeClr val="tx1"/>
              </a:solidFill>
              <a:latin typeface="A-OTF 新ゴ Pr6N R"/>
              <a:ea typeface="A-OTF 新ゴ Pr6N R"/>
              <a:cs typeface="A-OTF 新ゴ Pr6N R"/>
            </a:endParaRPr>
          </a:p>
        </p:txBody>
      </p:sp>
      <p:sp>
        <p:nvSpPr>
          <p:cNvPr id="8" name="角丸四角形 7"/>
          <p:cNvSpPr/>
          <p:nvPr/>
        </p:nvSpPr>
        <p:spPr bwMode="auto">
          <a:xfrm>
            <a:off x="683568" y="1341656"/>
            <a:ext cx="7920880" cy="1511280"/>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en-US" altLang="ja-JP" sz="1600" dirty="0">
                <a:latin typeface="A-OTF 新ゴ Pr6N R"/>
                <a:ea typeface="A-OTF 新ゴ Pr6N R"/>
                <a:cs typeface="A-OTF 新ゴ Pr6N R"/>
              </a:rPr>
              <a:t>l</a:t>
            </a:r>
            <a:r>
              <a:rPr lang="en-US" altLang="ja-JP" sz="1600" dirty="0" smtClean="0">
                <a:latin typeface="A-OTF 新ゴ Pr6N R"/>
                <a:ea typeface="A-OTF 新ゴ Pr6N R"/>
                <a:cs typeface="A-OTF 新ゴ Pr6N R"/>
              </a:rPr>
              <a:t>1</a:t>
            </a:r>
            <a:r>
              <a:rPr lang="ja-JP" altLang="en-US" sz="1600" dirty="0" smtClean="0">
                <a:latin typeface="A-OTF 新ゴ Pr6N R"/>
                <a:ea typeface="A-OTF 新ゴ Pr6N R"/>
                <a:cs typeface="A-OTF 新ゴ Pr6N R"/>
              </a:rPr>
              <a:t>ノルム、使用する説明変数量の増加に対して、損失関数でペナルティを実装した</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回帰分析モデル</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a:p>
            <a:r>
              <a:rPr lang="ja-JP" altLang="en-US" sz="1600" dirty="0" smtClean="0">
                <a:latin typeface="A-OTF 新ゴ Pr6N R"/>
                <a:ea typeface="A-OTF 新ゴ Pr6N R"/>
                <a:cs typeface="A-OTF 新ゴ Pr6N R"/>
              </a:rPr>
              <a:t>スパース性が高く説明変数の数が多い場合に有効</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p:txBody>
      </p:sp>
      <p:sp>
        <p:nvSpPr>
          <p:cNvPr id="9" name="正方形/長方形 8"/>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1" name="図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5576" y="3251588"/>
            <a:ext cx="6990248" cy="2193636"/>
          </a:xfrm>
          <a:prstGeom prst="rect">
            <a:avLst/>
          </a:prstGeom>
        </p:spPr>
      </p:pic>
    </p:spTree>
    <p:extLst>
      <p:ext uri="{BB962C8B-B14F-4D97-AF65-F5344CB8AC3E}">
        <p14:creationId xmlns:p14="http://schemas.microsoft.com/office/powerpoint/2010/main" val="9524238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1520" y="1124744"/>
            <a:ext cx="3880852" cy="2304256"/>
          </a:xfrm>
          <a:prstGeom prst="rect">
            <a:avLst/>
          </a:prstGeom>
        </p:spPr>
      </p:pic>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408" y="4298352"/>
            <a:ext cx="1123652" cy="163948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9468" y="4077072"/>
            <a:ext cx="2716989" cy="20377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1540298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p:txBody>
          <a:bodyPr/>
          <a:lstStyle/>
          <a:p>
            <a:endParaRPr lang="ja-JP" altLang="en-US">
              <a:solidFill>
                <a:schemeClr val="bg1"/>
              </a:solidFill>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8" name="Rectangle 150"/>
          <p:cNvSpPr txBox="1">
            <a:spLocks noChangeArrowheads="1"/>
          </p:cNvSpPr>
          <p:nvPr/>
        </p:nvSpPr>
        <p:spPr bwMode="auto">
          <a:xfrm>
            <a:off x="706658" y="620688"/>
            <a:ext cx="777686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◆Netflix</a:t>
            </a:r>
            <a:r>
              <a:rPr lang="ja-JP" altLang="en-US" sz="3600" dirty="0" smtClean="0">
                <a:solidFill>
                  <a:schemeClr val="tx1"/>
                </a:solidFill>
                <a:latin typeface="A-OTF 新ゴ Pr6N R"/>
                <a:ea typeface="A-OTF 新ゴ Pr6N R"/>
                <a:cs typeface="A-OTF 新ゴ Pr6N R"/>
              </a:rPr>
              <a:t>社について</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番組</a:t>
            </a:r>
            <a:r>
              <a:rPr lang="ja-JP" altLang="en-US" dirty="0" smtClean="0">
                <a:latin typeface="A-OTF 新ゴ Pr6N R"/>
                <a:ea typeface="A-OTF 新ゴ Pr6N R"/>
                <a:cs typeface="A-OTF 新ゴ Pr6N R"/>
              </a:rPr>
              <a:t>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暴力レベル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登場</a:t>
            </a:r>
            <a:r>
              <a:rPr lang="ja-JP" altLang="en-US" dirty="0">
                <a:latin typeface="A-OTF 新ゴ Pr6N R"/>
                <a:ea typeface="A-OTF 新ゴ Pr6N R"/>
                <a:cs typeface="A-OTF 新ゴ Pr6N R"/>
              </a:rPr>
              <a:t>人物の</a:t>
            </a:r>
            <a:r>
              <a:rPr lang="ja-JP" altLang="en-US" dirty="0" smtClean="0">
                <a:latin typeface="A-OTF 新ゴ Pr6N R"/>
                <a:ea typeface="A-OTF 新ゴ Pr6N R"/>
                <a:cs typeface="A-OTF 新ゴ Pr6N R"/>
              </a:rPr>
              <a:t>職業</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時代設定</a:t>
            </a:r>
            <a:r>
              <a:rPr lang="en-US" altLang="ja-JP" dirty="0">
                <a:latin typeface="A-OTF 新ゴ Pr6N R"/>
                <a:ea typeface="A-OTF 新ゴ Pr6N R"/>
                <a:cs typeface="A-OTF 新ゴ Pr6N R"/>
              </a:rPr>
              <a:t>｣</a:t>
            </a:r>
            <a:r>
              <a:rPr lang="ja-JP" altLang="en-US" dirty="0" smtClean="0">
                <a:latin typeface="A-OTF 新ゴ Pr6N R"/>
                <a:ea typeface="A-OTF 新ゴ Pr6N R"/>
                <a:cs typeface="A-OTF 新ゴ Pr6N R"/>
              </a:rPr>
              <a:t>など</a:t>
            </a:r>
            <a:r>
              <a:rPr lang="en-US" altLang="ja-JP" dirty="0">
                <a:latin typeface="A-OTF 新ゴ Pr6N R"/>
                <a:ea typeface="A-OTF 新ゴ Pr6N R"/>
                <a:cs typeface="A-OTF 新ゴ Pr6N R"/>
              </a:rPr>
              <a:t>100</a:t>
            </a:r>
            <a:r>
              <a:rPr lang="ja-JP" altLang="en-US" dirty="0">
                <a:latin typeface="A-OTF 新ゴ Pr6N R"/>
                <a:ea typeface="A-OTF 新ゴ Pr6N R"/>
                <a:cs typeface="A-OTF 新ゴ Pr6N R"/>
              </a:rPr>
              <a:t>以上</a:t>
            </a:r>
            <a:r>
              <a:rPr lang="ja-JP" altLang="en-US" dirty="0" smtClean="0">
                <a:latin typeface="A-OTF 新ゴ Pr6N R"/>
                <a:ea typeface="A-OTF 新ゴ Pr6N R"/>
                <a:cs typeface="A-OTF 新ゴ Pr6N R"/>
              </a:rPr>
              <a:t>の</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キーワードをタグ付け</a:t>
            </a:r>
            <a:endParaRPr lang="en-US" altLang="ja-JP" u="sng" dirty="0" smtClean="0">
              <a:solidFill>
                <a:srgbClr val="C50037"/>
              </a:solidFill>
              <a:latin typeface="A-OTF 新ゴ Pr6N R"/>
              <a:ea typeface="A-OTF 新ゴ Pr6N R"/>
              <a:cs typeface="A-OTF 新ゴ Pr6N R"/>
            </a:endParaRPr>
          </a:p>
          <a:p>
            <a:endParaRPr lang="en-US" altLang="ja-JP" sz="1200" dirty="0">
              <a:latin typeface="A-OTF 新ゴ Pr6N R"/>
              <a:ea typeface="A-OTF 新ゴ Pr6N R"/>
              <a:cs typeface="A-OTF 新ゴ Pr6N R"/>
            </a:endParaRPr>
          </a:p>
          <a:p>
            <a:r>
              <a:rPr lang="ja-JP" altLang="en-US" dirty="0" smtClean="0">
                <a:latin typeface="A-OTF 新ゴ Pr6N R"/>
                <a:ea typeface="A-OTF 新ゴ Pr6N R"/>
                <a:cs typeface="A-OTF 新ゴ Pr6N R"/>
              </a:rPr>
              <a:t>・キーワードに加え再生数</a:t>
            </a:r>
            <a:r>
              <a:rPr lang="en-US" altLang="ja-JP" dirty="0"/>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停止</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が押された箇所</a:t>
            </a:r>
            <a:r>
              <a:rPr lang="en-US" altLang="ja-JP" dirty="0"/>
              <a:t>､</a:t>
            </a:r>
            <a:r>
              <a:rPr lang="ja-JP" altLang="en-US" dirty="0" smtClean="0">
                <a:latin typeface="A-OTF 新ゴ Pr6N R"/>
                <a:ea typeface="A-OTF 新ゴ Pr6N R"/>
                <a:cs typeface="A-OTF 新ゴ Pr6N R"/>
              </a:rPr>
              <a:t>検索</a:t>
            </a:r>
            <a:r>
              <a:rPr lang="ja-JP" altLang="en-US" dirty="0">
                <a:latin typeface="A-OTF 新ゴ Pr6N R"/>
                <a:ea typeface="A-OTF 新ゴ Pr6N R"/>
                <a:cs typeface="A-OTF 新ゴ Pr6N R"/>
              </a:rPr>
              <a:t>ワード</a:t>
            </a:r>
            <a:r>
              <a:rPr lang="ja-JP" altLang="en-US" dirty="0" smtClean="0">
                <a:latin typeface="A-OTF 新ゴ Pr6N R"/>
                <a:ea typeface="A-OTF 新ゴ Pr6N R"/>
                <a:cs typeface="A-OTF 新ゴ Pr6N R"/>
              </a:rPr>
              <a:t>などを</a:t>
            </a:r>
            <a:r>
              <a:rPr lang="ja-JP" altLang="en-US" dirty="0">
                <a:latin typeface="A-OTF 新ゴ Pr6N R"/>
                <a:ea typeface="A-OTF 新ゴ Pr6N R"/>
                <a:cs typeface="A-OTF 新ゴ Pr6N R"/>
              </a:rPr>
              <a:t>分析</a:t>
            </a:r>
            <a:endParaRPr lang="en-US" altLang="ja-JP" dirty="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その</a:t>
            </a:r>
            <a:r>
              <a:rPr lang="ja-JP" altLang="en-US" dirty="0" smtClean="0">
                <a:latin typeface="A-OTF 新ゴ Pr6N R"/>
                <a:ea typeface="A-OTF 新ゴ Pr6N R"/>
                <a:cs typeface="A-OTF 新ゴ Pr6N R"/>
              </a:rPr>
              <a:t>上</a:t>
            </a:r>
            <a:r>
              <a:rPr lang="en-US" altLang="ja-JP" u="sng" dirty="0" smtClean="0">
                <a:solidFill>
                  <a:srgbClr val="C50037"/>
                </a:solidFill>
                <a:latin typeface="A-OTF 新ゴ Pr6N R"/>
                <a:ea typeface="A-OTF 新ゴ Pr6N R"/>
                <a:cs typeface="A-OTF 新ゴ Pr6N R"/>
              </a:rPr>
              <a:t>8500</a:t>
            </a:r>
            <a:r>
              <a:rPr lang="ja-JP" altLang="en-US" u="sng" dirty="0" smtClean="0">
                <a:solidFill>
                  <a:srgbClr val="C50037"/>
                </a:solidFill>
                <a:latin typeface="A-OTF 新ゴ Pr6N R"/>
                <a:ea typeface="A-OTF 新ゴ Pr6N R"/>
                <a:cs typeface="A-OTF 新ゴ Pr6N R"/>
              </a:rPr>
              <a:t>億円</a:t>
            </a:r>
            <a:r>
              <a:rPr lang="en-US" altLang="ja-JP" u="sng" dirty="0" smtClean="0">
                <a:solidFill>
                  <a:srgbClr val="C50037"/>
                </a:solidFill>
                <a:latin typeface="A-OTF 新ゴ Pr6N R"/>
                <a:ea typeface="A-OTF 新ゴ Pr6N R"/>
                <a:cs typeface="A-OTF 新ゴ Pr6N R"/>
              </a:rPr>
              <a:t>/</a:t>
            </a:r>
            <a:r>
              <a:rPr lang="ja-JP" altLang="en-US" u="sng" dirty="0" smtClean="0">
                <a:solidFill>
                  <a:srgbClr val="C50037"/>
                </a:solidFill>
                <a:latin typeface="A-OTF 新ゴ Pr6N R"/>
                <a:ea typeface="A-OTF 新ゴ Pr6N R"/>
                <a:cs typeface="A-OTF 新ゴ Pr6N R"/>
              </a:rPr>
              <a:t>年</a:t>
            </a:r>
            <a:r>
              <a:rPr lang="en-US" altLang="ja-JP" u="sng" dirty="0" smtClean="0">
                <a:solidFill>
                  <a:srgbClr val="C50037"/>
                </a:solidFill>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オリジナルコンテンツ</a:t>
            </a:r>
            <a:r>
              <a:rPr lang="ja-JP" altLang="en-US" dirty="0" smtClean="0">
                <a:latin typeface="A-OTF 新ゴ Pr6N R"/>
                <a:ea typeface="A-OTF 新ゴ Pr6N R"/>
                <a:cs typeface="A-OTF 新ゴ Pr6N R"/>
              </a:rPr>
              <a:t>への投資</a:t>
            </a:r>
            <a:r>
              <a:rPr lang="ja-JP" altLang="en-US" dirty="0">
                <a:latin typeface="A-OTF 新ゴ Pr6N R"/>
                <a:ea typeface="A-OTF 新ゴ Pr6N R"/>
                <a:cs typeface="A-OTF 新ゴ Pr6N R"/>
              </a:rPr>
              <a:t>を行っている</a:t>
            </a:r>
            <a:endParaRPr lang="en-US" altLang="ja-JP" dirty="0">
              <a:latin typeface="A-OTF 新ゴ Pr6N R"/>
              <a:ea typeface="A-OTF 新ゴ Pr6N R"/>
              <a:cs typeface="A-OTF 新ゴ Pr6N R"/>
            </a:endParaRPr>
          </a:p>
        </p:txBody>
      </p:sp>
      <p:pic>
        <p:nvPicPr>
          <p:cNvPr id="2" name="図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7484" y="3367408"/>
            <a:ext cx="3894516" cy="3088654"/>
          </a:xfrm>
          <a:prstGeom prst="rect">
            <a:avLst/>
          </a:prstGeom>
        </p:spPr>
      </p:pic>
      <p:pic>
        <p:nvPicPr>
          <p:cNvPr id="3" name="図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65495" y="3472867"/>
            <a:ext cx="2908461" cy="2908461"/>
          </a:xfrm>
          <a:prstGeom prst="rect">
            <a:avLst/>
          </a:prstGeom>
        </p:spPr>
      </p:pic>
      <p:pic>
        <p:nvPicPr>
          <p:cNvPr id="10" name="図 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40</a:t>
            </a:fld>
            <a:endParaRPr lang="es-ES" altLang="ja-JP"/>
          </a:p>
        </p:txBody>
      </p:sp>
    </p:spTree>
    <p:extLst>
      <p:ext uri="{BB962C8B-B14F-4D97-AF65-F5344CB8AC3E}">
        <p14:creationId xmlns:p14="http://schemas.microsoft.com/office/powerpoint/2010/main" val="105573122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41</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原作選びの指標</a:t>
            </a:r>
            <a:endParaRPr lang="en-US" sz="1600" dirty="0" smtClean="0">
              <a:uFillTx/>
            </a:endParaRPr>
          </a:p>
          <a:p>
            <a:pPr marL="0" lvl="0" indent="0" algn="l" rtl="0">
              <a:spcBef>
                <a:spcPts val="0"/>
              </a:spcBef>
              <a:spcAft>
                <a:spcPts val="0"/>
              </a:spcAft>
              <a:buNone/>
            </a:pPr>
            <a:r>
              <a:rPr lang="ja-JP" altLang="en-US" sz="1600" dirty="0" smtClean="0">
                <a:uFillTx/>
              </a:rPr>
              <a:t>・そもそもそれらの</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特徴量の寄与度</a:t>
            </a:r>
            <a:endParaRPr sz="1600"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キャスティング、原作選びをする際の定量的な指標を得られる</a:t>
            </a:r>
            <a:endParaRPr sz="1600"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pic>
        <p:nvPicPr>
          <p:cNvPr id="28" name="図 2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41272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1520" y="1124744"/>
            <a:ext cx="3880852" cy="2304256"/>
          </a:xfrm>
          <a:prstGeom prst="rect">
            <a:avLst/>
          </a:prstGeom>
        </p:spPr>
      </p:pic>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408" y="4298352"/>
            <a:ext cx="1123652" cy="163948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9468" y="4077072"/>
            <a:ext cx="2716989" cy="20377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7" name="テキスト ボックス 16"/>
          <p:cNvSpPr txBox="1"/>
          <p:nvPr/>
        </p:nvSpPr>
        <p:spPr>
          <a:xfrm>
            <a:off x="1475656" y="4437112"/>
            <a:ext cx="6624736" cy="2308324"/>
          </a:xfrm>
          <a:prstGeom prst="rect">
            <a:avLst/>
          </a:prstGeom>
          <a:solidFill>
            <a:srgbClr val="FFFF00">
              <a:alpha val="82000"/>
            </a:srgbClr>
          </a:solidFill>
          <a:effectLst>
            <a:glow rad="165100">
              <a:srgbClr val="FFFF00">
                <a:alpha val="58000"/>
              </a:srgbClr>
            </a:glow>
            <a:softEdge rad="25400"/>
          </a:effectLst>
        </p:spPr>
        <p:txBody>
          <a:bodyPr wrap="square" rtlCol="0">
            <a:spAutoFit/>
          </a:bodyPr>
          <a:lstStyle/>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感覚が全てを</a:t>
            </a:r>
            <a:endParaRPr kumimoji="1" lang="en-US" altLang="ja-JP" sz="7200" u="sng" dirty="0" smtClean="0">
              <a:solidFill>
                <a:schemeClr val="accent6">
                  <a:lumMod val="75000"/>
                </a:schemeClr>
              </a:solidFill>
              <a:latin typeface="HGP明朝E"/>
              <a:ea typeface="HGP明朝E"/>
              <a:cs typeface="HGP明朝E"/>
            </a:endParaRPr>
          </a:p>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支配する世界</a:t>
            </a:r>
            <a:endParaRPr kumimoji="1" lang="ja-JP" altLang="en-US" sz="7200" u="sng" dirty="0">
              <a:solidFill>
                <a:schemeClr val="accent6">
                  <a:lumMod val="75000"/>
                </a:schemeClr>
              </a:solidFill>
              <a:latin typeface="HGP明朝E"/>
              <a:ea typeface="HGP明朝E"/>
              <a:cs typeface="HGP明朝E"/>
            </a:endParaRPr>
          </a:p>
        </p:txBody>
      </p:sp>
    </p:spTree>
    <p:extLst>
      <p:ext uri="{BB962C8B-B14F-4D97-AF65-F5344CB8AC3E}">
        <p14:creationId xmlns:p14="http://schemas.microsoft.com/office/powerpoint/2010/main" val="36739686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222561" y="2918109"/>
            <a:ext cx="6750566" cy="584776"/>
          </a:xfrm>
          <a:prstGeom prst="rect">
            <a:avLst/>
          </a:prstGeom>
        </p:spPr>
        <p:txBody>
          <a:bodyPr wrap="none" rtlCol="0">
            <a:spAutoFit/>
          </a:bodyPr>
          <a:lstStyle/>
          <a:p>
            <a:pPr algn="ctr"/>
            <a:r>
              <a:rPr lang="ja-JP" altLang="en-US" sz="3200" u="sng" dirty="0">
                <a:latin typeface="A-OTF 新ゴ Pr6N R"/>
                <a:ea typeface="A-OTF 新ゴ Pr6N R"/>
                <a:cs typeface="A-OTF 新ゴ Pr6N R"/>
              </a:rPr>
              <a:t>そんな日本のテレビ</a:t>
            </a:r>
            <a:r>
              <a:rPr lang="ja-JP" altLang="en-US" sz="3200" u="sng" dirty="0" smtClean="0">
                <a:latin typeface="A-OTF 新ゴ Pr6N R"/>
                <a:ea typeface="A-OTF 新ゴ Pr6N R"/>
                <a:cs typeface="A-OTF 新ゴ Pr6N R"/>
              </a:rPr>
              <a:t>業界に黒船が</a:t>
            </a:r>
            <a:r>
              <a:rPr lang="en-US" altLang="ja-JP" sz="3200" u="sng" dirty="0" smtClean="0">
                <a:latin typeface="A-OTF 新ゴ Pr6N R"/>
                <a:ea typeface="A-OTF 新ゴ Pr6N R"/>
                <a:cs typeface="A-OTF 新ゴ Pr6N R"/>
              </a:rPr>
              <a:t>…</a:t>
            </a:r>
            <a:endParaRPr lang="en-US" altLang="ja-JP" sz="3200" u="sng" dirty="0">
              <a:latin typeface="A-OTF 新ゴ Pr6N R"/>
              <a:ea typeface="A-OTF 新ゴ Pr6N R"/>
              <a:cs typeface="A-OTF 新ゴ Pr6N R"/>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38635671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7</a:t>
            </a:fld>
            <a:endParaRPr lang="es-ES" altLang="ja-JP"/>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92696"/>
            <a:ext cx="9155873" cy="5745309"/>
          </a:xfrm>
          <a:prstGeom prst="rect">
            <a:avLst/>
          </a:prstGeom>
        </p:spPr>
      </p:pic>
      <p:sp>
        <p:nvSpPr>
          <p:cNvPr id="8" name="テキスト ボックス 7"/>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0429970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8</a:t>
            </a:fld>
            <a:endParaRPr lang="es-ES" altLang="ja-JP"/>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92696"/>
            <a:ext cx="9155873" cy="5745309"/>
          </a:xfrm>
          <a:prstGeom prst="rect">
            <a:avLst/>
          </a:prstGeom>
        </p:spPr>
      </p:pic>
      <p:sp>
        <p:nvSpPr>
          <p:cNvPr id="9" name="テキスト ボックス 8"/>
          <p:cNvSpPr txBox="1"/>
          <p:nvPr/>
        </p:nvSpPr>
        <p:spPr>
          <a:xfrm>
            <a:off x="1507112" y="5229200"/>
            <a:ext cx="6575538" cy="1107996"/>
          </a:xfrm>
          <a:prstGeom prst="rect">
            <a:avLst/>
          </a:prstGeom>
        </p:spPr>
        <p:txBody>
          <a:bodyPr wrap="none" rtlCol="0">
            <a:spAutoFit/>
          </a:bodyPr>
          <a:lstStyle/>
          <a:p>
            <a:pPr algn="ctr"/>
            <a:r>
              <a:rPr kumimoji="1" lang="ja-JP" altLang="en-US" sz="6600" b="1" u="sng" dirty="0" smtClean="0">
                <a:solidFill>
                  <a:schemeClr val="bg1"/>
                </a:solidFill>
              </a:rPr>
              <a:t>「データがすべて」</a:t>
            </a:r>
            <a:endParaRPr kumimoji="1" lang="en-US" altLang="ja-JP" sz="6600" b="1" u="sng" dirty="0" smtClean="0">
              <a:solidFill>
                <a:schemeClr val="bg1"/>
              </a:solidFill>
            </a:endParaRPr>
          </a:p>
        </p:txBody>
      </p:sp>
      <p:sp>
        <p:nvSpPr>
          <p:cNvPr id="12" name="テキスト ボックス 11"/>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9243157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目次</a:t>
            </a:r>
            <a:endParaRPr lang="en-US" altLang="ja-JP" sz="3600" dirty="0" smtClean="0">
              <a:solidFill>
                <a:schemeClr val="tx1"/>
              </a:solidFill>
              <a:latin typeface="A-OTF 新ゴ Pr6N R"/>
              <a:ea typeface="A-OTF 新ゴ Pr6N R"/>
              <a:cs typeface="A-OTF 新ゴ Pr6N R"/>
            </a:endParaRPr>
          </a:p>
          <a:p>
            <a:pPr algn="l">
              <a:lnSpc>
                <a:spcPct val="110000"/>
              </a:lnSpc>
            </a:pPr>
            <a:r>
              <a:rPr lang="ja-JP" altLang="en-US" sz="3200" dirty="0" smtClean="0">
                <a:solidFill>
                  <a:schemeClr val="tx1"/>
                </a:solidFill>
                <a:latin typeface="A-OTF 新ゴ Pr6N R"/>
                <a:ea typeface="A-OTF 新ゴ Pr6N R"/>
                <a:cs typeface="A-OTF 新ゴ Pr6N R"/>
              </a:rPr>
              <a:t> ・ビジネス課題と３つの分析概要</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・それぞれの分析詳細と結果</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メイン分析</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番組表の自然言語処理と視聴率</a:t>
            </a:r>
            <a:endParaRPr lang="en-US" altLang="ja-JP" sz="2400" dirty="0">
              <a:solidFill>
                <a:schemeClr val="tx1"/>
              </a:solidFill>
              <a:latin typeface="A-OTF 新ゴ Pr6N R"/>
              <a:ea typeface="A-OTF 新ゴ Pr6N R"/>
              <a:cs typeface="A-OTF 新ゴ Pr6N R"/>
            </a:endParaRPr>
          </a:p>
          <a:p>
            <a:pPr algn="l"/>
            <a:endParaRPr lang="en-US" altLang="ja-JP" sz="1200" dirty="0">
              <a:solidFill>
                <a:schemeClr val="tx1"/>
              </a:solidFill>
              <a:latin typeface="A-OTF 新ゴ Pr6N R"/>
              <a:ea typeface="A-OTF 新ゴ Pr6N R"/>
              <a:cs typeface="A-OTF 新ゴ Pr6N R"/>
            </a:endParaRPr>
          </a:p>
          <a:p>
            <a:pPr algn="l">
              <a:lnSpc>
                <a:spcPct val="110000"/>
              </a:lnSpc>
            </a:pPr>
            <a:r>
              <a:rPr lang="en-US" altLang="ja-JP" sz="2400" dirty="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1: </a:t>
            </a:r>
            <a:r>
              <a:rPr lang="ja-JP" altLang="en-US" sz="2400" dirty="0" smtClean="0">
                <a:solidFill>
                  <a:schemeClr val="tx1"/>
                </a:solidFill>
                <a:latin typeface="A-OTF 新ゴ Pr6N R"/>
                <a:ea typeface="A-OTF 新ゴ Pr6N R"/>
                <a:cs typeface="A-OTF 新ゴ Pr6N R"/>
              </a:rPr>
              <a:t>ドラマ大枠の特徴量の視聴率寄与</a:t>
            </a:r>
            <a:endParaRPr lang="en-US" altLang="ja-JP" sz="2400" dirty="0">
              <a:solidFill>
                <a:schemeClr val="tx1"/>
              </a:solidFill>
              <a:latin typeface="A-OTF 新ゴ Pr6N R"/>
              <a:ea typeface="A-OTF 新ゴ Pr6N R"/>
              <a:cs typeface="A-OTF 新ゴ Pr6N R"/>
            </a:endParaRPr>
          </a:p>
          <a:p>
            <a:pPr algn="l"/>
            <a:endParaRPr lang="en-US" altLang="ja-JP" sz="1400" dirty="0">
              <a:solidFill>
                <a:schemeClr val="tx1"/>
              </a:solidFill>
              <a:latin typeface="A-OTF 新ゴ Pr6N R"/>
              <a:ea typeface="A-OTF 新ゴ Pr6N R"/>
              <a:cs typeface="A-OTF 新ゴ Pr6N R"/>
            </a:endParaRPr>
          </a:p>
          <a:p>
            <a:pPr algn="l"/>
            <a:r>
              <a:rPr lang="en-US" altLang="en-US" sz="2400" dirty="0">
                <a:solidFill>
                  <a:schemeClr val="tx1"/>
                </a:solidFill>
                <a:latin typeface="A-OTF 新ゴ Pr6N R"/>
                <a:ea typeface="A-OTF 新ゴ Pr6N R"/>
                <a:cs typeface="A-OTF 新ゴ Pr6N R"/>
              </a:rPr>
              <a:t> </a:t>
            </a:r>
            <a:r>
              <a:rPr lang="en-US"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2:  </a:t>
            </a:r>
            <a:r>
              <a:rPr lang="ja-JP" altLang="en-US" sz="2400" dirty="0" smtClean="0">
                <a:solidFill>
                  <a:schemeClr val="tx1"/>
                </a:solidFill>
                <a:latin typeface="A-OTF 新ゴ Pr6N R"/>
                <a:ea typeface="A-OTF 新ゴ Pr6N R"/>
                <a:cs typeface="A-OTF 新ゴ Pr6N R"/>
              </a:rPr>
              <a:t>２話終了段階での平均視聴率予測</a:t>
            </a:r>
            <a:endParaRPr lang="en-US" altLang="ja-JP" sz="2400" dirty="0" smtClean="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a:p>
            <a:pPr algn="l"/>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a:t>
            </a:r>
            <a:r>
              <a:rPr lang="ja-JP" altLang="en-US" sz="3200" dirty="0">
                <a:solidFill>
                  <a:schemeClr val="tx1"/>
                </a:solidFill>
                <a:latin typeface="A-OTF 新ゴ Pr6N R"/>
                <a:ea typeface="A-OTF 新ゴ Pr6N R"/>
                <a:cs typeface="A-OTF 新ゴ Pr6N R"/>
              </a:rPr>
              <a:t>総</a:t>
            </a:r>
            <a:r>
              <a:rPr lang="ja-JP" altLang="en-US" sz="3200" dirty="0" smtClean="0">
                <a:solidFill>
                  <a:schemeClr val="tx1"/>
                </a:solidFill>
                <a:latin typeface="A-OTF 新ゴ Pr6N R"/>
                <a:ea typeface="A-OTF 新ゴ Pr6N R"/>
                <a:cs typeface="A-OTF 新ゴ Pr6N R"/>
              </a:rPr>
              <a:t>括・今後の発展</a:t>
            </a:r>
            <a:endParaRPr lang="en-US" altLang="ja-JP" sz="3200" dirty="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9</a:t>
            </a:fld>
            <a:endParaRPr lang="es-ES" altLang="ja-JP"/>
          </a:p>
        </p:txBody>
      </p:sp>
    </p:spTree>
    <p:extLst>
      <p:ext uri="{BB962C8B-B14F-4D97-AF65-F5344CB8AC3E}">
        <p14:creationId xmlns:p14="http://schemas.microsoft.com/office/powerpoint/2010/main" val="276953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6616</TotalTime>
  <Words>2251</Words>
  <Application>Microsoft Macintosh PowerPoint</Application>
  <PresentationFormat>画面に合わせる (4:3)</PresentationFormat>
  <Paragraphs>605</Paragraphs>
  <Slides>41</Slides>
  <Notes>2</Notes>
  <HiddenSlides>0</HiddenSlides>
  <MMClips>0</MMClips>
  <ScaleCrop>false</ScaleCrop>
  <HeadingPairs>
    <vt:vector size="4" baseType="variant">
      <vt:variant>
        <vt:lpstr>テーマ</vt:lpstr>
      </vt:variant>
      <vt:variant>
        <vt:i4>1</vt:i4>
      </vt:variant>
      <vt:variant>
        <vt:lpstr>スライド タイトル</vt:lpstr>
      </vt:variant>
      <vt:variant>
        <vt:i4>41</vt:i4>
      </vt:variant>
    </vt:vector>
  </HeadingPairs>
  <TitlesOfParts>
    <vt:vector size="42" baseType="lpstr">
      <vt:lpstr>Diseño predeterminado</vt:lpstr>
      <vt:lpstr>データによる テレビドラマのクオリティ向上</vt:lpstr>
      <vt:lpstr>PowerPoint プレゼンテーション</vt:lpstr>
      <vt:lpstr>PowerPoint プレゼンテーション</vt:lpstr>
      <vt:lpstr>日本の番組制作の現状</vt:lpstr>
      <vt:lpstr>日本の番組制作の現状</vt:lpstr>
      <vt:lpstr>PowerPoint プレゼンテーション</vt:lpstr>
      <vt:lpstr>PowerPoint プレゼンテーション</vt:lpstr>
      <vt:lpstr>PowerPoint プレゼンテーション</vt:lpstr>
      <vt:lpstr>PowerPoint プレゼンテーション</vt:lpstr>
      <vt:lpstr>ビジネス課題と２つの分析概要</vt:lpstr>
      <vt:lpstr>分析プロジェクトの企画サマリー</vt:lpstr>
      <vt:lpstr>PowerPoint プレゼンテーション</vt:lpstr>
      <vt:lpstr> メイン分析 番組表の自然言語処理と視聴率</vt:lpstr>
      <vt:lpstr>メイン｢番組表の自然言語処理と視聴率｣の概要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サブ分析 ドラマ大枠の特徴量の視聴率寄与</vt:lpstr>
      <vt:lpstr>PowerPoint プレゼンテーション</vt:lpstr>
      <vt:lpstr>メイン｢番組表の自然言語処理と視聴率｣の概要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補足資料</vt:lpstr>
      <vt:lpstr>PowerPoint プレゼンテーション</vt:lpstr>
      <vt:lpstr>PowerPoint プレゼンテーション</vt:lpstr>
      <vt:lpstr>PowerPoint プレゼンテーション</vt:lpstr>
      <vt:lpstr>2. 期待する成果とアウトプット</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吉村 博行</cp:lastModifiedBy>
  <cp:revision>810</cp:revision>
  <dcterms:created xsi:type="dcterms:W3CDTF">2010-05-23T14:28:12Z</dcterms:created>
  <dcterms:modified xsi:type="dcterms:W3CDTF">2020-03-01T05:36:32Z</dcterms:modified>
</cp:coreProperties>
</file>